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xml" ContentType="application/vnd.openxmlformats-officedocument.drawingml.chart+xml"/>
  <Override PartName="/ppt/charts/chart2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Sheet20.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chart>
    <c:title>
      <c:tx>
        <c:rich>
          <a:bodyPr/>
          <a:lstStyle/>
          <a:p>
            <a:r>
              <a:rPr sz="1200"/>
              <a:t>Registered (excl. share purchases) vs disbursed FDI, cumulative YTD (USD bn)</a:t>
            </a:r>
          </a:p>
        </c:rich>
      </c:tx>
      <c:layout/>
      <c:overlay val="0"/>
    </c:title>
    <c:autoTitleDeleted val="0"/>
    <c:plotArea>
      <c:lineChart>
        <c:grouping val="standard"/>
        <c:varyColors val="0"/>
        <c:ser>
          <c:idx val="0"/>
          <c:order val="0"/>
          <c:tx>
            <c:strRef>
              <c:f>Sheet1!$B$1</c:f>
              <c:strCache>
                <c:ptCount val="1"/>
                <c:pt idx="0">
                  <c:v>Registered (excl. shares)</c:v>
                </c:pt>
              </c:strCache>
            </c:strRef>
          </c:tx>
          <c:spPr>
            <a:ln w="19050">
              <a:solidFill>
                <a:srgbClr val="8E0100"/>
              </a:solidFill>
            </a:ln>
          </c:spPr>
          <c:marker>
            <c:symbol val="none"/>
          </c:marker>
          <c:cat>
            <c:strRef>
              <c:f>Sheet1!$A$2:$A$37</c:f>
              <c:strCache>
                <c:ptCount val="36"/>
                <c:pt idx="0">
                  <c:v>Sep 23</c:v>
                </c:pt>
                <c:pt idx="1">
                  <c:v>Oct 23</c:v>
                </c:pt>
                <c:pt idx="2">
                  <c:v>Nov 23</c:v>
                </c:pt>
                <c:pt idx="3">
                  <c:v>Dec 23</c:v>
                </c:pt>
                <c:pt idx="4">
                  <c:v>Jan 24</c:v>
                </c:pt>
                <c:pt idx="5">
                  <c:v>Feb 24</c:v>
                </c:pt>
                <c:pt idx="6">
                  <c:v>Mar 24</c:v>
                </c:pt>
                <c:pt idx="7">
                  <c:v>Apr 24</c:v>
                </c:pt>
                <c:pt idx="8">
                  <c:v>May 24</c:v>
                </c:pt>
                <c:pt idx="9">
                  <c:v>Jun 24</c:v>
                </c:pt>
                <c:pt idx="10">
                  <c:v>Jul 24</c:v>
                </c:pt>
                <c:pt idx="11">
                  <c:v>Aug 24</c:v>
                </c:pt>
                <c:pt idx="12">
                  <c:v>Sep 24</c:v>
                </c:pt>
                <c:pt idx="13">
                  <c:v>Oct 24</c:v>
                </c:pt>
                <c:pt idx="14">
                  <c:v>Nov 24</c:v>
                </c:pt>
                <c:pt idx="15">
                  <c:v>Dec 24</c:v>
                </c:pt>
                <c:pt idx="16">
                  <c:v>Jan 25</c:v>
                </c:pt>
                <c:pt idx="17">
                  <c:v>Feb 25</c:v>
                </c:pt>
                <c:pt idx="18">
                  <c:v>Mar 25</c:v>
                </c:pt>
                <c:pt idx="19">
                  <c:v>Apr 25</c:v>
                </c:pt>
                <c:pt idx="20">
                  <c:v>May 25</c:v>
                </c:pt>
                <c:pt idx="21">
                  <c:v>Jun 25</c:v>
                </c:pt>
                <c:pt idx="22">
                  <c:v>Jul 25</c:v>
                </c:pt>
                <c:pt idx="23">
                  <c:v>Aug 25</c:v>
                </c:pt>
                <c:pt idx="24">
                  <c:v>Sep 25</c:v>
                </c:pt>
                <c:pt idx="25">
                  <c:v>Oct 25</c:v>
                </c:pt>
                <c:pt idx="26">
                  <c:v>Nov 25</c:v>
                </c:pt>
                <c:pt idx="27">
                  <c:v>Dec 25</c:v>
                </c:pt>
                <c:pt idx="28">
                  <c:v>Jan 26</c:v>
                </c:pt>
                <c:pt idx="29">
                  <c:v>Feb 26</c:v>
                </c:pt>
                <c:pt idx="30">
                  <c:v>Mar 26</c:v>
                </c:pt>
                <c:pt idx="31">
                  <c:v>Apr 26</c:v>
                </c:pt>
                <c:pt idx="32">
                  <c:v>May 26</c:v>
                </c:pt>
                <c:pt idx="33">
                  <c:v>Jun 26</c:v>
                </c:pt>
                <c:pt idx="34">
                  <c:v>Jul 26</c:v>
                </c:pt>
                <c:pt idx="35">
                  <c:v>Aug 26</c:v>
                </c:pt>
              </c:strCache>
            </c:strRef>
          </c:cat>
          <c:val>
            <c:numRef>
              <c:f>Sheet1!$B$2:$B$37</c:f>
              <c:numCache>
                <c:formatCode>General</c:formatCode>
                <c:ptCount val="36"/>
                <c:pt idx="11">
                  <c:v>17.71</c:v>
                </c:pt>
                <c:pt idx="12">
                  <c:v>21.19</c:v>
                </c:pt>
                <c:pt idx="13">
                  <c:v>27.26</c:v>
                </c:pt>
                <c:pt idx="14">
                  <c:v>27.32</c:v>
                </c:pt>
                <c:pt idx="15">
                  <c:v>33.7</c:v>
                </c:pt>
                <c:pt idx="16">
                  <c:v>4.02</c:v>
                </c:pt>
                <c:pt idx="17">
                  <c:v>9.49</c:v>
                </c:pt>
                <c:pt idx="18">
                  <c:v>9.49</c:v>
                </c:pt>
                <c:pt idx="20">
                  <c:v>15.54</c:v>
                </c:pt>
                <c:pt idx="21">
                  <c:v>18.24</c:v>
                </c:pt>
                <c:pt idx="22">
                  <c:v>21.27</c:v>
                </c:pt>
                <c:pt idx="23">
                  <c:v>21.68</c:v>
                </c:pt>
                <c:pt idx="24">
                  <c:v>23.71</c:v>
                </c:pt>
                <c:pt idx="25">
                  <c:v>26.14</c:v>
                </c:pt>
                <c:pt idx="26">
                  <c:v>27.58</c:v>
                </c:pt>
                <c:pt idx="27">
                  <c:v>31.39</c:v>
                </c:pt>
                <c:pt idx="28">
                  <c:v>2.58</c:v>
                </c:pt>
                <c:pt idx="29">
                  <c:v>5.53</c:v>
                </c:pt>
                <c:pt idx="30">
                  <c:v>12.53</c:v>
                </c:pt>
                <c:pt idx="31">
                  <c:v>15.28</c:v>
                </c:pt>
                <c:pt idx="32">
                  <c:v>20.5</c:v>
                </c:pt>
                <c:pt idx="33">
                  <c:v>28.43</c:v>
                </c:pt>
                <c:pt idx="34">
                  <c:v>31.45</c:v>
                </c:pt>
                <c:pt idx="35">
                  <c:v>33.93</c:v>
                </c:pt>
              </c:numCache>
            </c:numRef>
          </c:val>
          <c:smooth val="0"/>
        </c:ser>
        <c:ser>
          <c:idx val="1"/>
          <c:order val="1"/>
          <c:tx>
            <c:strRef>
              <c:f>Sheet1!$C$1</c:f>
              <c:strCache>
                <c:ptCount val="1"/>
                <c:pt idx="0">
                  <c:v>Disbursed</c:v>
                </c:pt>
              </c:strCache>
            </c:strRef>
          </c:tx>
          <c:spPr>
            <a:ln w="19050">
              <a:solidFill>
                <a:srgbClr val="595959"/>
              </a:solidFill>
              <a:prstDash val="dash"/>
            </a:ln>
          </c:spPr>
          <c:marker>
            <c:symbol val="none"/>
          </c:marker>
          <c:cat>
            <c:strRef>
              <c:f>Sheet1!$A$2:$A$37</c:f>
              <c:strCache>
                <c:ptCount val="36"/>
                <c:pt idx="0">
                  <c:v>Sep 23</c:v>
                </c:pt>
                <c:pt idx="1">
                  <c:v>Oct 23</c:v>
                </c:pt>
                <c:pt idx="2">
                  <c:v>Nov 23</c:v>
                </c:pt>
                <c:pt idx="3">
                  <c:v>Dec 23</c:v>
                </c:pt>
                <c:pt idx="4">
                  <c:v>Jan 24</c:v>
                </c:pt>
                <c:pt idx="5">
                  <c:v>Feb 24</c:v>
                </c:pt>
                <c:pt idx="6">
                  <c:v>Mar 24</c:v>
                </c:pt>
                <c:pt idx="7">
                  <c:v>Apr 24</c:v>
                </c:pt>
                <c:pt idx="8">
                  <c:v>May 24</c:v>
                </c:pt>
                <c:pt idx="9">
                  <c:v>Jun 24</c:v>
                </c:pt>
                <c:pt idx="10">
                  <c:v>Jul 24</c:v>
                </c:pt>
                <c:pt idx="11">
                  <c:v>Aug 24</c:v>
                </c:pt>
                <c:pt idx="12">
                  <c:v>Sep 24</c:v>
                </c:pt>
                <c:pt idx="13">
                  <c:v>Oct 24</c:v>
                </c:pt>
                <c:pt idx="14">
                  <c:v>Nov 24</c:v>
                </c:pt>
                <c:pt idx="15">
                  <c:v>Dec 24</c:v>
                </c:pt>
                <c:pt idx="16">
                  <c:v>Jan 25</c:v>
                </c:pt>
                <c:pt idx="17">
                  <c:v>Feb 25</c:v>
                </c:pt>
                <c:pt idx="18">
                  <c:v>Mar 25</c:v>
                </c:pt>
                <c:pt idx="19">
                  <c:v>Apr 25</c:v>
                </c:pt>
                <c:pt idx="20">
                  <c:v>May 25</c:v>
                </c:pt>
                <c:pt idx="21">
                  <c:v>Jun 25</c:v>
                </c:pt>
                <c:pt idx="22">
                  <c:v>Jul 25</c:v>
                </c:pt>
                <c:pt idx="23">
                  <c:v>Aug 25</c:v>
                </c:pt>
                <c:pt idx="24">
                  <c:v>Sep 25</c:v>
                </c:pt>
                <c:pt idx="25">
                  <c:v>Oct 25</c:v>
                </c:pt>
                <c:pt idx="26">
                  <c:v>Nov 25</c:v>
                </c:pt>
                <c:pt idx="27">
                  <c:v>Dec 25</c:v>
                </c:pt>
                <c:pt idx="28">
                  <c:v>Jan 26</c:v>
                </c:pt>
                <c:pt idx="29">
                  <c:v>Feb 26</c:v>
                </c:pt>
                <c:pt idx="30">
                  <c:v>Mar 26</c:v>
                </c:pt>
                <c:pt idx="31">
                  <c:v>Apr 26</c:v>
                </c:pt>
                <c:pt idx="32">
                  <c:v>May 26</c:v>
                </c:pt>
                <c:pt idx="33">
                  <c:v>Jun 26</c:v>
                </c:pt>
                <c:pt idx="34">
                  <c:v>Jul 26</c:v>
                </c:pt>
                <c:pt idx="35">
                  <c:v>Aug 26</c:v>
                </c:pt>
              </c:strCache>
            </c:strRef>
          </c:cat>
          <c:val>
            <c:numRef>
              <c:f>Sheet1!$C$2:$C$37</c:f>
              <c:numCache>
                <c:formatCode>General</c:formatCode>
                <c:ptCount val="36"/>
                <c:pt idx="0">
                  <c:v>15.91</c:v>
                </c:pt>
                <c:pt idx="1">
                  <c:v>18.0</c:v>
                </c:pt>
                <c:pt idx="2">
                  <c:v>20.25</c:v>
                </c:pt>
                <c:pt idx="3">
                  <c:v>23.18</c:v>
                </c:pt>
                <c:pt idx="4">
                  <c:v>1.48</c:v>
                </c:pt>
                <c:pt idx="5">
                  <c:v>2.8</c:v>
                </c:pt>
                <c:pt idx="6">
                  <c:v>4.6</c:v>
                </c:pt>
                <c:pt idx="7">
                  <c:v>6.28</c:v>
                </c:pt>
                <c:pt idx="8">
                  <c:v>8.25</c:v>
                </c:pt>
                <c:pt idx="9">
                  <c:v>10.84</c:v>
                </c:pt>
                <c:pt idx="10">
                  <c:v>12.55</c:v>
                </c:pt>
                <c:pt idx="11">
                  <c:v>14.15</c:v>
                </c:pt>
                <c:pt idx="12">
                  <c:v>17.3</c:v>
                </c:pt>
                <c:pt idx="13">
                  <c:v>19.58</c:v>
                </c:pt>
                <c:pt idx="14">
                  <c:v>21.68</c:v>
                </c:pt>
                <c:pt idx="15">
                  <c:v>25.35</c:v>
                </c:pt>
                <c:pt idx="16">
                  <c:v>1.51</c:v>
                </c:pt>
                <c:pt idx="17">
                  <c:v>2.95</c:v>
                </c:pt>
                <c:pt idx="18">
                  <c:v>4.96</c:v>
                </c:pt>
                <c:pt idx="19">
                  <c:v>6.74</c:v>
                </c:pt>
                <c:pt idx="20">
                  <c:v>8.9</c:v>
                </c:pt>
                <c:pt idx="21">
                  <c:v>11.72</c:v>
                </c:pt>
                <c:pt idx="22">
                  <c:v>13.6</c:v>
                </c:pt>
                <c:pt idx="23">
                  <c:v>15.4</c:v>
                </c:pt>
                <c:pt idx="24">
                  <c:v>18.8</c:v>
                </c:pt>
                <c:pt idx="25">
                  <c:v>21.3</c:v>
                </c:pt>
                <c:pt idx="26">
                  <c:v>23.6</c:v>
                </c:pt>
                <c:pt idx="27">
                  <c:v>27.62</c:v>
                </c:pt>
                <c:pt idx="28">
                  <c:v>1.68</c:v>
                </c:pt>
                <c:pt idx="29">
                  <c:v>3.21</c:v>
                </c:pt>
                <c:pt idx="30">
                  <c:v>5.41</c:v>
                </c:pt>
                <c:pt idx="31">
                  <c:v>7.4</c:v>
                </c:pt>
                <c:pt idx="32">
                  <c:v>9.75</c:v>
                </c:pt>
                <c:pt idx="33">
                  <c:v>13.03</c:v>
                </c:pt>
                <c:pt idx="34">
                  <c:v>15.2</c:v>
                </c:pt>
                <c:pt idx="35">
                  <c:v>17.3</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Sheet1!$B$2:$B$61</c:f>
              <c:numCache>
                <c:formatCode>General</c:formatCode>
                <c:ptCount val="60"/>
                <c:pt idx="0">
                  <c:v>1430000000.0</c:v>
                </c:pt>
                <c:pt idx="1">
                  <c:v>2470000000.0</c:v>
                </c:pt>
                <c:pt idx="2">
                  <c:v>740000000.0</c:v>
                </c:pt>
                <c:pt idx="3">
                  <c:v>1740000000.0</c:v>
                </c:pt>
                <c:pt idx="4">
                  <c:v>520000000.0</c:v>
                </c:pt>
                <c:pt idx="5">
                  <c:v>2810000000.0</c:v>
                </c:pt>
                <c:pt idx="6">
                  <c:v>1390000000.0</c:v>
                </c:pt>
                <c:pt idx="7">
                  <c:v>2660000000.0</c:v>
                </c:pt>
                <c:pt idx="8">
                  <c:v>2010000000.0</c:v>
                </c:pt>
                <c:pt idx="9">
                  <c:v>3090000000.0</c:v>
                </c:pt>
                <c:pt idx="10">
                  <c:v>3070000000.0</c:v>
                </c:pt>
                <c:pt idx="11">
                  <c:v>3440000000.0</c:v>
                </c:pt>
                <c:pt idx="12">
                  <c:v>2200000000.0</c:v>
                </c:pt>
                <c:pt idx="13">
                  <c:v>2730000000.0</c:v>
                </c:pt>
                <c:pt idx="14">
                  <c:v>1540000000.0</c:v>
                </c:pt>
                <c:pt idx="15">
                  <c:v>2060000000.0</c:v>
                </c:pt>
                <c:pt idx="16">
                  <c:v>3630000000.0</c:v>
                </c:pt>
                <c:pt idx="17">
                  <c:v>1380000000.0</c:v>
                </c:pt>
                <c:pt idx="18">
                  <c:v>2780000000.0</c:v>
                </c:pt>
                <c:pt idx="19">
                  <c:v>1110000000.0</c:v>
                </c:pt>
                <c:pt idx="20">
                  <c:v>-450000000.0</c:v>
                </c:pt>
                <c:pt idx="21">
                  <c:v>3200000000.0</c:v>
                </c:pt>
                <c:pt idx="22">
                  <c:v>2360000000.0</c:v>
                </c:pt>
                <c:pt idx="23">
                  <c:v>4050000000.0</c:v>
                </c:pt>
                <c:pt idx="24">
                  <c:v>2290000000.0</c:v>
                </c:pt>
                <c:pt idx="25">
                  <c:v>2030000000.0</c:v>
                </c:pt>
                <c:pt idx="26">
                  <c:v>1060000000.0</c:v>
                </c:pt>
                <c:pt idx="27">
                  <c:v>520000000.0</c:v>
                </c:pt>
                <c:pt idx="28">
                  <c:v>3020000000.0</c:v>
                </c:pt>
                <c:pt idx="29">
                  <c:v>-1550000000.0</c:v>
                </c:pt>
                <c:pt idx="30">
                  <c:v>1630000000.0</c:v>
                </c:pt>
                <c:pt idx="31">
                  <c:v>580000000.0</c:v>
                </c:pt>
                <c:pt idx="32">
                  <c:v>560000000.0</c:v>
                </c:pt>
                <c:pt idx="33">
                  <c:v>2860000000.0</c:v>
                </c:pt>
                <c:pt idx="34">
                  <c:v>2290000000.0</c:v>
                </c:pt>
                <c:pt idx="35">
                  <c:v>3720000000.0</c:v>
                </c:pt>
                <c:pt idx="36">
                  <c:v>2850000000.0</c:v>
                </c:pt>
                <c:pt idx="37">
                  <c:v>2600000000.0</c:v>
                </c:pt>
                <c:pt idx="38">
                  <c:v>1230000000.0</c:v>
                </c:pt>
                <c:pt idx="39">
                  <c:v>-640000000.0</c:v>
                </c:pt>
                <c:pt idx="40">
                  <c:v>-1780000000.0</c:v>
                </c:pt>
                <c:pt idx="41">
                  <c:v>-1010000000.0</c:v>
                </c:pt>
                <c:pt idx="42">
                  <c:v>-670000000.0</c:v>
                </c:pt>
                <c:pt idx="43">
                  <c:v>-3990000000.0</c:v>
                </c:pt>
                <c:pt idx="44">
                  <c:v>-5210000000.0</c:v>
                </c:pt>
                <c:pt idx="45">
                  <c:v>-2640000000.0</c:v>
                </c:pt>
                <c:pt idx="46">
                  <c:v>-3590000000.0</c:v>
                </c:pt>
                <c:pt idx="47">
                  <c:v>-1130000000.0</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Sheet1!$C$2:$C$61</c:f>
              <c:numCache>
                <c:formatCode>General</c:formatCode>
                <c:ptCount val="60"/>
                <c:pt idx="47">
                  <c:v>-1130000000.0</c:v>
                </c:pt>
                <c:pt idx="48">
                  <c:v>-2124030720.0</c:v>
                </c:pt>
                <c:pt idx="49">
                  <c:v>-2217657856.0</c:v>
                </c:pt>
                <c:pt idx="50">
                  <c:v>-2486843136.0</c:v>
                </c:pt>
                <c:pt idx="51">
                  <c:v>-2874962944.0</c:v>
                </c:pt>
                <c:pt idx="52">
                  <c:v>-1913988480.0</c:v>
                </c:pt>
                <c:pt idx="53">
                  <c:v>-2596128512.0</c:v>
                </c:pt>
                <c:pt idx="54">
                  <c:v>-2220827648.0</c:v>
                </c:pt>
                <c:pt idx="55">
                  <c:v>-2683903744.0</c:v>
                </c:pt>
                <c:pt idx="56">
                  <c:v>-3154107136.0</c:v>
                </c:pt>
                <c:pt idx="57">
                  <c:v>-2630779136.0</c:v>
                </c:pt>
                <c:pt idx="58">
                  <c:v>-2535205888.0</c:v>
                </c:pt>
                <c:pt idx="59">
                  <c:v>-1646216448.0</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Sheet1!$D$2:$D$61</c:f>
              <c:numCache>
                <c:formatCode>General</c:formatCode>
                <c:ptCount val="60"/>
                <c:pt idx="48">
                  <c:v>-4094227712.0</c:v>
                </c:pt>
                <c:pt idx="49">
                  <c:v>-4531905024.0</c:v>
                </c:pt>
                <c:pt idx="50">
                  <c:v>-4974841856.0</c:v>
                </c:pt>
                <c:pt idx="51">
                  <c:v>-5627565568.0</c:v>
                </c:pt>
                <c:pt idx="52">
                  <c:v>-4822783488.0</c:v>
                </c:pt>
                <c:pt idx="53">
                  <c:v>-5453722624.0</c:v>
                </c:pt>
                <c:pt idx="54">
                  <c:v>-5181698560.0</c:v>
                </c:pt>
                <c:pt idx="55">
                  <c:v>-5715002368.0</c:v>
                </c:pt>
                <c:pt idx="56">
                  <c:v>-6164044800.0</c:v>
                </c:pt>
                <c:pt idx="57">
                  <c:v>-5939823104.0</c:v>
                </c:pt>
                <c:pt idx="58">
                  <c:v>-5864355840.0</c:v>
                </c:pt>
                <c:pt idx="59">
                  <c:v>-5171552768.0</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Sheet1!$E$2:$E$61</c:f>
              <c:numCache>
                <c:formatCode>General</c:formatCode>
                <c:ptCount val="60"/>
                <c:pt idx="48">
                  <c:v>-246390128.0</c:v>
                </c:pt>
                <c:pt idx="49">
                  <c:v>-168443696.0</c:v>
                </c:pt>
                <c:pt idx="50">
                  <c:v>-157887472.0</c:v>
                </c:pt>
                <c:pt idx="51">
                  <c:v>-204778032.0</c:v>
                </c:pt>
                <c:pt idx="52">
                  <c:v>701124800.0</c:v>
                </c:pt>
                <c:pt idx="53">
                  <c:v>255013008.0</c:v>
                </c:pt>
                <c:pt idx="54">
                  <c:v>690808064.0</c:v>
                </c:pt>
                <c:pt idx="55">
                  <c:v>374536768.0</c:v>
                </c:pt>
                <c:pt idx="56">
                  <c:v>145029168.0</c:v>
                </c:pt>
                <c:pt idx="57">
                  <c:v>771092928.0</c:v>
                </c:pt>
                <c:pt idx="58">
                  <c:v>856100416.0</c:v>
                </c:pt>
                <c:pt idx="59">
                  <c:v>1670032768.0</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quot;M&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Sheet1!$B$2:$B$61</c:f>
              <c:numCache>
                <c:formatCode>General</c:formatCode>
                <c:ptCount val="60"/>
                <c:pt idx="0">
                  <c:v>13.419967</c:v>
                </c:pt>
                <c:pt idx="1">
                  <c:v>12.773247</c:v>
                </c:pt>
                <c:pt idx="2">
                  <c:v>10.727419</c:v>
                </c:pt>
                <c:pt idx="3">
                  <c:v>8.392792</c:v>
                </c:pt>
                <c:pt idx="4">
                  <c:v>-21.765705</c:v>
                </c:pt>
                <c:pt idx="5">
                  <c:v>-15.575415</c:v>
                </c:pt>
                <c:pt idx="6">
                  <c:v>-14.721682</c:v>
                </c:pt>
                <c:pt idx="7">
                  <c:v>-16.78893</c:v>
                </c:pt>
                <c:pt idx="8">
                  <c:v>-17.007471</c:v>
                </c:pt>
                <c:pt idx="9">
                  <c:v>-17.280346</c:v>
                </c:pt>
                <c:pt idx="10">
                  <c:v>-16.470206</c:v>
                </c:pt>
                <c:pt idx="11">
                  <c:v>-15.100998</c:v>
                </c:pt>
                <c:pt idx="12">
                  <c:v>-13.508893</c:v>
                </c:pt>
                <c:pt idx="13">
                  <c:v>-11.729353</c:v>
                </c:pt>
                <c:pt idx="14">
                  <c:v>-10.367418</c:v>
                </c:pt>
                <c:pt idx="15">
                  <c:v>-8.989736</c:v>
                </c:pt>
                <c:pt idx="16">
                  <c:v>34.114583</c:v>
                </c:pt>
                <c:pt idx="17">
                  <c:v>17.087924</c:v>
                </c:pt>
                <c:pt idx="18">
                  <c:v>14.301032</c:v>
                </c:pt>
                <c:pt idx="19">
                  <c:v>15.47786</c:v>
                </c:pt>
                <c:pt idx="20">
                  <c:v>16.868041</c:v>
                </c:pt>
                <c:pt idx="21">
                  <c:v>16.641611</c:v>
                </c:pt>
                <c:pt idx="22">
                  <c:v>17.967665</c:v>
                </c:pt>
                <c:pt idx="23">
                  <c:v>17.562467</c:v>
                </c:pt>
                <c:pt idx="24">
                  <c:v>16.838387</c:v>
                </c:pt>
                <c:pt idx="25">
                  <c:v>16.505181</c:v>
                </c:pt>
                <c:pt idx="26">
                  <c:v>15.901512</c:v>
                </c:pt>
                <c:pt idx="27">
                  <c:v>16.188054</c:v>
                </c:pt>
                <c:pt idx="28">
                  <c:v>-2.459547</c:v>
                </c:pt>
                <c:pt idx="29">
                  <c:v>15.867159</c:v>
                </c:pt>
                <c:pt idx="30">
                  <c:v>16.885553</c:v>
                </c:pt>
                <c:pt idx="31">
                  <c:v>18.461005</c:v>
                </c:pt>
                <c:pt idx="32">
                  <c:v>18.649909</c:v>
                </c:pt>
                <c:pt idx="33">
                  <c:v>18.94088</c:v>
                </c:pt>
                <c:pt idx="34">
                  <c:v>18.800923</c:v>
                </c:pt>
                <c:pt idx="35">
                  <c:v>18.632909</c:v>
                </c:pt>
                <c:pt idx="36">
                  <c:v>16.884426</c:v>
                </c:pt>
                <c:pt idx="37">
                  <c:v>16.941207</c:v>
                </c:pt>
                <c:pt idx="38">
                  <c:v>16.846847</c:v>
                </c:pt>
                <c:pt idx="39">
                  <c:v>17.844425</c:v>
                </c:pt>
                <c:pt idx="40">
                  <c:v>49.203716</c:v>
                </c:pt>
                <c:pt idx="41">
                  <c:v>25.907643</c:v>
                </c:pt>
                <c:pt idx="42">
                  <c:v>26.585072</c:v>
                </c:pt>
                <c:pt idx="43">
                  <c:v>29.007689</c:v>
                </c:pt>
                <c:pt idx="44">
                  <c:v>30.018794</c:v>
                </c:pt>
                <c:pt idx="45">
                  <c:v>32.734982</c:v>
                </c:pt>
                <c:pt idx="46">
                  <c:v>34.152626</c:v>
                </c:pt>
                <c:pt idx="47">
                  <c:v>34.732118</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Sheet1!$C$2:$C$61</c:f>
              <c:numCache>
                <c:formatCode>General</c:formatCode>
                <c:ptCount val="60"/>
                <c:pt idx="47">
                  <c:v>34.732118</c:v>
                </c:pt>
                <c:pt idx="48">
                  <c:v>35.00913619995117</c:v>
                </c:pt>
                <c:pt idx="49">
                  <c:v>34.124855041503906</c:v>
                </c:pt>
                <c:pt idx="50">
                  <c:v>32.985191345214844</c:v>
                </c:pt>
                <c:pt idx="51">
                  <c:v>32.041481018066406</c:v>
                </c:pt>
                <c:pt idx="52">
                  <c:v>18.228641510009766</c:v>
                </c:pt>
                <c:pt idx="53">
                  <c:v>20.16104507446289</c:v>
                </c:pt>
                <c:pt idx="54">
                  <c:v>16.719892501831055</c:v>
                </c:pt>
                <c:pt idx="55">
                  <c:v>15.84074592590332</c:v>
                </c:pt>
                <c:pt idx="56">
                  <c:v>14.240538597106934</c:v>
                </c:pt>
                <c:pt idx="57">
                  <c:v>14.076797485351562</c:v>
                </c:pt>
                <c:pt idx="58">
                  <c:v>13.663288116455078</c:v>
                </c:pt>
                <c:pt idx="59">
                  <c:v>13.123263359069824</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Sheet1!$D$2:$D$61</c:f>
              <c:numCache>
                <c:formatCode>General</c:formatCode>
                <c:ptCount val="60"/>
                <c:pt idx="48">
                  <c:v>30.607513427734375</c:v>
                </c:pt>
                <c:pt idx="49">
                  <c:v>25.360525131225586</c:v>
                </c:pt>
                <c:pt idx="50">
                  <c:v>20.602760314941406</c:v>
                </c:pt>
                <c:pt idx="51">
                  <c:v>12.541594505310059</c:v>
                </c:pt>
                <c:pt idx="52">
                  <c:v>-17.386131286621094</c:v>
                </c:pt>
                <c:pt idx="53">
                  <c:v>-18.038265228271484</c:v>
                </c:pt>
                <c:pt idx="54">
                  <c:v>-18.976078033447266</c:v>
                </c:pt>
                <c:pt idx="55">
                  <c:v>-18.537498474121094</c:v>
                </c:pt>
                <c:pt idx="56">
                  <c:v>-18.665035247802734</c:v>
                </c:pt>
                <c:pt idx="57">
                  <c:v>-17.966156005859375</c:v>
                </c:pt>
                <c:pt idx="58">
                  <c:v>-18.230506896972656</c:v>
                </c:pt>
                <c:pt idx="59">
                  <c:v>-18.847434997558594</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Sheet1!$E$2:$E$61</c:f>
              <c:numCache>
                <c:formatCode>General</c:formatCode>
                <c:ptCount val="60"/>
                <c:pt idx="48">
                  <c:v>40.38792419433594</c:v>
                </c:pt>
                <c:pt idx="49">
                  <c:v>42.104652404785156</c:v>
                </c:pt>
                <c:pt idx="50">
                  <c:v>44.07563781738281</c:v>
                </c:pt>
                <c:pt idx="51">
                  <c:v>46.00082015991211</c:v>
                </c:pt>
                <c:pt idx="52">
                  <c:v>41.29640197753906</c:v>
                </c:pt>
                <c:pt idx="53">
                  <c:v>44.95901870727539</c:v>
                </c:pt>
                <c:pt idx="54">
                  <c:v>43.67732238769531</c:v>
                </c:pt>
                <c:pt idx="55">
                  <c:v>44.517642974853516</c:v>
                </c:pt>
                <c:pt idx="56">
                  <c:v>44.12615966796875</c:v>
                </c:pt>
                <c:pt idx="57">
                  <c:v>42.072017669677734</c:v>
                </c:pt>
                <c:pt idx="58">
                  <c:v>43.91871643066406</c:v>
                </c:pt>
                <c:pt idx="59">
                  <c:v>43.959754943847656</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Sheet1!$B$2:$B$61</c:f>
              <c:numCache>
                <c:formatCode>General</c:formatCode>
                <c:ptCount val="60"/>
                <c:pt idx="0">
                  <c:v>2.734444</c:v>
                </c:pt>
                <c:pt idx="1">
                  <c:v>2.891</c:v>
                </c:pt>
                <c:pt idx="2">
                  <c:v>3.025455</c:v>
                </c:pt>
                <c:pt idx="3">
                  <c:v>3.1525</c:v>
                </c:pt>
                <c:pt idx="4">
                  <c:v>4.89</c:v>
                </c:pt>
                <c:pt idx="5">
                  <c:v>4.6</c:v>
                </c:pt>
                <c:pt idx="6">
                  <c:v>4.183333</c:v>
                </c:pt>
                <c:pt idx="7">
                  <c:v>3.84</c:v>
                </c:pt>
                <c:pt idx="8">
                  <c:v>3.558</c:v>
                </c:pt>
                <c:pt idx="9">
                  <c:v>3.298333</c:v>
                </c:pt>
                <c:pt idx="10">
                  <c:v>3.121429</c:v>
                </c:pt>
                <c:pt idx="11">
                  <c:v>3.10125</c:v>
                </c:pt>
                <c:pt idx="12">
                  <c:v>3.163333</c:v>
                </c:pt>
                <c:pt idx="13">
                  <c:v>3.206</c:v>
                </c:pt>
                <c:pt idx="14">
                  <c:v>3.228182</c:v>
                </c:pt>
                <c:pt idx="15">
                  <c:v>3.2575</c:v>
                </c:pt>
                <c:pt idx="16">
                  <c:v>3.37</c:v>
                </c:pt>
                <c:pt idx="17">
                  <c:v>3.675</c:v>
                </c:pt>
                <c:pt idx="18">
                  <c:v>3.773333</c:v>
                </c:pt>
                <c:pt idx="19">
                  <c:v>3.93</c:v>
                </c:pt>
                <c:pt idx="20">
                  <c:v>4.032</c:v>
                </c:pt>
                <c:pt idx="21">
                  <c:v>4.083333</c:v>
                </c:pt>
                <c:pt idx="22">
                  <c:v>4.122857</c:v>
                </c:pt>
                <c:pt idx="23">
                  <c:v>4.03875</c:v>
                </c:pt>
                <c:pt idx="24">
                  <c:v>3.882222</c:v>
                </c:pt>
                <c:pt idx="25">
                  <c:v>3.783</c:v>
                </c:pt>
                <c:pt idx="26">
                  <c:v>3.690909</c:v>
                </c:pt>
                <c:pt idx="27">
                  <c:v>3.628333</c:v>
                </c:pt>
                <c:pt idx="28">
                  <c:v>3.63</c:v>
                </c:pt>
                <c:pt idx="29">
                  <c:v>3.27</c:v>
                </c:pt>
                <c:pt idx="30">
                  <c:v>3.223333</c:v>
                </c:pt>
                <c:pt idx="31">
                  <c:v>3.1975</c:v>
                </c:pt>
                <c:pt idx="32">
                  <c:v>3.206</c:v>
                </c:pt>
                <c:pt idx="33">
                  <c:v>3.266667</c:v>
                </c:pt>
                <c:pt idx="34">
                  <c:v>3.255714</c:v>
                </c:pt>
                <c:pt idx="35">
                  <c:v>3.25375</c:v>
                </c:pt>
                <c:pt idx="36">
                  <c:v>3.267778</c:v>
                </c:pt>
                <c:pt idx="37">
                  <c:v>3.266</c:v>
                </c:pt>
                <c:pt idx="38">
                  <c:v>3.294545</c:v>
                </c:pt>
                <c:pt idx="39">
                  <c:v>3.31</c:v>
                </c:pt>
                <c:pt idx="40">
                  <c:v>2.53</c:v>
                </c:pt>
                <c:pt idx="41">
                  <c:v>2.94</c:v>
                </c:pt>
                <c:pt idx="42">
                  <c:v>3.51</c:v>
                </c:pt>
                <c:pt idx="43">
                  <c:v>3.9975</c:v>
                </c:pt>
                <c:pt idx="44">
                  <c:v>4.318</c:v>
                </c:pt>
                <c:pt idx="45">
                  <c:v>4.38</c:v>
                </c:pt>
                <c:pt idx="46">
                  <c:v>4.39</c:v>
                </c:pt>
                <c:pt idx="47">
                  <c:v>4.4525</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Sheet1!$C$2:$C$61</c:f>
              <c:numCache>
                <c:formatCode>General</c:formatCode>
                <c:ptCount val="60"/>
                <c:pt idx="47">
                  <c:v>4.4525</c:v>
                </c:pt>
                <c:pt idx="48">
                  <c:v>4.550668716430664</c:v>
                </c:pt>
                <c:pt idx="49">
                  <c:v>4.570622444152832</c:v>
                </c:pt>
                <c:pt idx="50">
                  <c:v>4.525467872619629</c:v>
                </c:pt>
                <c:pt idx="51">
                  <c:v>4.511898040771484</c:v>
                </c:pt>
                <c:pt idx="52">
                  <c:v>4.3783063888549805</c:v>
                </c:pt>
                <c:pt idx="53">
                  <c:v>4.286945819854736</c:v>
                </c:pt>
                <c:pt idx="54">
                  <c:v>4.238308429718018</c:v>
                </c:pt>
                <c:pt idx="55">
                  <c:v>4.206521034240723</c:v>
                </c:pt>
                <c:pt idx="56">
                  <c:v>4.149847030639648</c:v>
                </c:pt>
                <c:pt idx="57">
                  <c:v>4.098546028137207</c:v>
                </c:pt>
                <c:pt idx="58">
                  <c:v>4.046167373657227</c:v>
                </c:pt>
                <c:pt idx="59">
                  <c:v>4.029604434967041</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Sheet1!$D$2:$D$61</c:f>
              <c:numCache>
                <c:formatCode>General</c:formatCode>
                <c:ptCount val="60"/>
                <c:pt idx="48">
                  <c:v>4.245848655700684</c:v>
                </c:pt>
                <c:pt idx="49">
                  <c:v>3.974919319152832</c:v>
                </c:pt>
                <c:pt idx="50">
                  <c:v>3.6807358264923096</c:v>
                </c:pt>
                <c:pt idx="51">
                  <c:v>3.4017891883850098</c:v>
                </c:pt>
                <c:pt idx="52">
                  <c:v>2.950159788131714</c:v>
                </c:pt>
                <c:pt idx="53">
                  <c:v>2.6368324756622314</c:v>
                </c:pt>
                <c:pt idx="54">
                  <c:v>2.522761344909668</c:v>
                </c:pt>
                <c:pt idx="55">
                  <c:v>2.3975894451141357</c:v>
                </c:pt>
                <c:pt idx="56">
                  <c:v>2.139453172683716</c:v>
                </c:pt>
                <c:pt idx="57">
                  <c:v>2.096421957015991</c:v>
                </c:pt>
                <c:pt idx="58">
                  <c:v>2.023939609527588</c:v>
                </c:pt>
                <c:pt idx="59">
                  <c:v>1.9093708992004395</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Sheet1!$E$2:$E$61</c:f>
              <c:numCache>
                <c:formatCode>General</c:formatCode>
                <c:ptCount val="60"/>
                <c:pt idx="48">
                  <c:v>4.812095642089844</c:v>
                </c:pt>
                <c:pt idx="49">
                  <c:v>5.117840766906738</c:v>
                </c:pt>
                <c:pt idx="50">
                  <c:v>5.338370323181152</c:v>
                </c:pt>
                <c:pt idx="51">
                  <c:v>5.558688163757324</c:v>
                </c:pt>
                <c:pt idx="52">
                  <c:v>5.821370601654053</c:v>
                </c:pt>
                <c:pt idx="53">
                  <c:v>6.036862373352051</c:v>
                </c:pt>
                <c:pt idx="54">
                  <c:v>6.090239524841309</c:v>
                </c:pt>
                <c:pt idx="55">
                  <c:v>6.182470321655273</c:v>
                </c:pt>
                <c:pt idx="56">
                  <c:v>6.347286701202393</c:v>
                </c:pt>
                <c:pt idx="57">
                  <c:v>6.332762241363525</c:v>
                </c:pt>
                <c:pt idx="58">
                  <c:v>6.3243303298950195</c:v>
                </c:pt>
                <c:pt idx="59">
                  <c:v>6.414129257202148</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Sheet1!$B$2:$B$61</c:f>
              <c:numCache>
                <c:formatCode>General</c:formatCode>
                <c:ptCount val="60"/>
                <c:pt idx="0">
                  <c:v>0.05</c:v>
                </c:pt>
                <c:pt idx="1">
                  <c:v>0.4</c:v>
                </c:pt>
                <c:pt idx="2">
                  <c:v>0.15</c:v>
                </c:pt>
                <c:pt idx="3">
                  <c:v>0.39</c:v>
                </c:pt>
                <c:pt idx="4">
                  <c:v>-0.01</c:v>
                </c:pt>
                <c:pt idx="5">
                  <c:v>0.52</c:v>
                </c:pt>
                <c:pt idx="6">
                  <c:v>0.45</c:v>
                </c:pt>
                <c:pt idx="7">
                  <c:v>-0.23</c:v>
                </c:pt>
                <c:pt idx="8">
                  <c:v>-0.34</c:v>
                </c:pt>
                <c:pt idx="9">
                  <c:v>0.01</c:v>
                </c:pt>
                <c:pt idx="10">
                  <c:v>0.27</c:v>
                </c:pt>
                <c:pt idx="11">
                  <c:v>0.45</c:v>
                </c:pt>
                <c:pt idx="12">
                  <c:v>0.88</c:v>
                </c:pt>
                <c:pt idx="13">
                  <c:v>1.08</c:v>
                </c:pt>
                <c:pt idx="14">
                  <c:v>0.08</c:v>
                </c:pt>
                <c:pt idx="15">
                  <c:v>0.25</c:v>
                </c:pt>
                <c:pt idx="16">
                  <c:v>0.12</c:v>
                </c:pt>
                <c:pt idx="17">
                  <c:v>0.31</c:v>
                </c:pt>
                <c:pt idx="18">
                  <c:v>1.04</c:v>
                </c:pt>
                <c:pt idx="19">
                  <c:v>-0.23</c:v>
                </c:pt>
                <c:pt idx="20">
                  <c:v>0.07</c:v>
                </c:pt>
                <c:pt idx="21">
                  <c:v>0.05</c:v>
                </c:pt>
                <c:pt idx="22">
                  <c:v>0.17</c:v>
                </c:pt>
                <c:pt idx="23">
                  <c:v>0.48</c:v>
                </c:pt>
                <c:pt idx="24">
                  <c:v>0.0</c:v>
                </c:pt>
                <c:pt idx="25">
                  <c:v>0.29</c:v>
                </c:pt>
                <c:pt idx="26">
                  <c:v>0.33</c:v>
                </c:pt>
                <c:pt idx="27">
                  <c:v>0.13</c:v>
                </c:pt>
                <c:pt idx="28">
                  <c:v>0.29</c:v>
                </c:pt>
                <c:pt idx="29">
                  <c:v>0.98</c:v>
                </c:pt>
                <c:pt idx="30">
                  <c:v>0.34</c:v>
                </c:pt>
                <c:pt idx="31">
                  <c:v>-0.03</c:v>
                </c:pt>
                <c:pt idx="32">
                  <c:v>0.07</c:v>
                </c:pt>
                <c:pt idx="33">
                  <c:v>0.16</c:v>
                </c:pt>
                <c:pt idx="34">
                  <c:v>0.48</c:v>
                </c:pt>
                <c:pt idx="35">
                  <c:v>0.11</c:v>
                </c:pt>
                <c:pt idx="36">
                  <c:v>0.05</c:v>
                </c:pt>
                <c:pt idx="37">
                  <c:v>0.42</c:v>
                </c:pt>
                <c:pt idx="38">
                  <c:v>0.2</c:v>
                </c:pt>
                <c:pt idx="39">
                  <c:v>0.45</c:v>
                </c:pt>
                <c:pt idx="40">
                  <c:v>0.19</c:v>
                </c:pt>
                <c:pt idx="41">
                  <c:v>0.05</c:v>
                </c:pt>
                <c:pt idx="42">
                  <c:v>1.14</c:v>
                </c:pt>
                <c:pt idx="43">
                  <c:v>1.23</c:v>
                </c:pt>
                <c:pt idx="44">
                  <c:v>0.84</c:v>
                </c:pt>
                <c:pt idx="45">
                  <c:v>0.29</c:v>
                </c:pt>
                <c:pt idx="46">
                  <c:v>-0.39</c:v>
                </c:pt>
                <c:pt idx="47">
                  <c:v>-0.12</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Sheet1!$C$2:$C$61</c:f>
              <c:numCache>
                <c:formatCode>General</c:formatCode>
                <c:ptCount val="60"/>
                <c:pt idx="47">
                  <c:v>-0.12</c:v>
                </c:pt>
                <c:pt idx="48">
                  <c:v>0.1529969871044159</c:v>
                </c:pt>
                <c:pt idx="49">
                  <c:v>0.2309567779302597</c:v>
                </c:pt>
                <c:pt idx="50">
                  <c:v>0.22226907312870026</c:v>
                </c:pt>
                <c:pt idx="51">
                  <c:v>0.23420752584934235</c:v>
                </c:pt>
                <c:pt idx="52">
                  <c:v>0.19376713037490845</c:v>
                </c:pt>
                <c:pt idx="53">
                  <c:v>0.3731745183467865</c:v>
                </c:pt>
                <c:pt idx="54">
                  <c:v>0.6865319609642029</c:v>
                </c:pt>
                <c:pt idx="55">
                  <c:v>0.0621526837348938</c:v>
                </c:pt>
                <c:pt idx="56">
                  <c:v>0.11552828550338745</c:v>
                </c:pt>
                <c:pt idx="57">
                  <c:v>0.1874677538871765</c:v>
                </c:pt>
                <c:pt idx="58">
                  <c:v>0.16638845205307007</c:v>
                </c:pt>
                <c:pt idx="59">
                  <c:v>0.17488178610801697</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Sheet1!$D$2:$D$61</c:f>
              <c:numCache>
                <c:formatCode>General</c:formatCode>
                <c:ptCount val="60"/>
                <c:pt idx="48">
                  <c:v>-0.2154562771320343</c:v>
                </c:pt>
                <c:pt idx="49">
                  <c:v>-0.19722673296928406</c:v>
                </c:pt>
                <c:pt idx="50">
                  <c:v>-0.22764351963996887</c:v>
                </c:pt>
                <c:pt idx="51">
                  <c:v>-0.20789363980293274</c:v>
                </c:pt>
                <c:pt idx="52">
                  <c:v>-0.2542734444141388</c:v>
                </c:pt>
                <c:pt idx="53">
                  <c:v>-0.1490916907787323</c:v>
                </c:pt>
                <c:pt idx="54">
                  <c:v>-0.03610071539878845</c:v>
                </c:pt>
                <c:pt idx="55">
                  <c:v>-0.4585935175418854</c:v>
                </c:pt>
                <c:pt idx="56">
                  <c:v>-0.35452786087989807</c:v>
                </c:pt>
                <c:pt idx="57">
                  <c:v>-0.29438963532447815</c:v>
                </c:pt>
                <c:pt idx="58">
                  <c:v>-0.30956801772117615</c:v>
                </c:pt>
                <c:pt idx="59">
                  <c:v>-0.3058367073535919</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Sheet1!$E$2:$E$61</c:f>
              <c:numCache>
                <c:formatCode>General</c:formatCode>
                <c:ptCount val="60"/>
                <c:pt idx="48">
                  <c:v>0.6147758960723877</c:v>
                </c:pt>
                <c:pt idx="49">
                  <c:v>0.8172975778579712</c:v>
                </c:pt>
                <c:pt idx="50">
                  <c:v>0.8069164752960205</c:v>
                </c:pt>
                <c:pt idx="51">
                  <c:v>0.8055089116096497</c:v>
                </c:pt>
                <c:pt idx="52">
                  <c:v>0.7487784624099731</c:v>
                </c:pt>
                <c:pt idx="53">
                  <c:v>1.1148948669433594</c:v>
                </c:pt>
                <c:pt idx="54">
                  <c:v>1.7399811744689941</c:v>
                </c:pt>
                <c:pt idx="55">
                  <c:v>0.719244122505188</c:v>
                </c:pt>
                <c:pt idx="56">
                  <c:v>0.708808958530426</c:v>
                </c:pt>
                <c:pt idx="57">
                  <c:v>0.7814531326293945</c:v>
                </c:pt>
                <c:pt idx="58">
                  <c:v>0.7705416083335876</c:v>
                </c:pt>
                <c:pt idx="59">
                  <c:v>0.7994319200515747</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Sheet1!$B$2:$B$61</c:f>
              <c:numCache>
                <c:formatCode>General</c:formatCode>
                <c:ptCount val="60"/>
                <c:pt idx="0">
                  <c:v>1.47</c:v>
                </c:pt>
                <c:pt idx="1">
                  <c:v>1.731111</c:v>
                </c:pt>
                <c:pt idx="2">
                  <c:v>2.005</c:v>
                </c:pt>
                <c:pt idx="3">
                  <c:v>2.26</c:v>
                </c:pt>
                <c:pt idx="4">
                  <c:v>2.4875</c:v>
                </c:pt>
                <c:pt idx="5">
                  <c:v>5.21</c:v>
                </c:pt>
                <c:pt idx="6">
                  <c:v>5.085</c:v>
                </c:pt>
                <c:pt idx="7">
                  <c:v>5.016667</c:v>
                </c:pt>
                <c:pt idx="8">
                  <c:v>4.9025</c:v>
                </c:pt>
                <c:pt idx="9">
                  <c:v>4.83</c:v>
                </c:pt>
                <c:pt idx="10">
                  <c:v>4.746667</c:v>
                </c:pt>
                <c:pt idx="11">
                  <c:v>4.655714</c:v>
                </c:pt>
                <c:pt idx="12">
                  <c:v>4.57625</c:v>
                </c:pt>
                <c:pt idx="13">
                  <c:v>4.566667</c:v>
                </c:pt>
                <c:pt idx="14">
                  <c:v>4.453</c:v>
                </c:pt>
                <c:pt idx="15">
                  <c:v>4.334545</c:v>
                </c:pt>
                <c:pt idx="16">
                  <c:v>4.221667</c:v>
                </c:pt>
                <c:pt idx="17">
                  <c:v>2.72</c:v>
                </c:pt>
                <c:pt idx="18">
                  <c:v>2.84</c:v>
                </c:pt>
                <c:pt idx="19">
                  <c:v>2.813333</c:v>
                </c:pt>
                <c:pt idx="20">
                  <c:v>2.8075</c:v>
                </c:pt>
                <c:pt idx="21">
                  <c:v>2.782</c:v>
                </c:pt>
                <c:pt idx="22">
                  <c:v>2.753333</c:v>
                </c:pt>
                <c:pt idx="23">
                  <c:v>2.732857</c:v>
                </c:pt>
                <c:pt idx="24">
                  <c:v>2.7075</c:v>
                </c:pt>
                <c:pt idx="25">
                  <c:v>2.688889</c:v>
                </c:pt>
                <c:pt idx="26">
                  <c:v>2.688</c:v>
                </c:pt>
                <c:pt idx="27">
                  <c:v>2.695455</c:v>
                </c:pt>
                <c:pt idx="28">
                  <c:v>2.708333</c:v>
                </c:pt>
                <c:pt idx="29">
                  <c:v>3.07</c:v>
                </c:pt>
                <c:pt idx="30">
                  <c:v>2.97</c:v>
                </c:pt>
                <c:pt idx="31">
                  <c:v>3.013333</c:v>
                </c:pt>
                <c:pt idx="32">
                  <c:v>3.045</c:v>
                </c:pt>
                <c:pt idx="33">
                  <c:v>3.102</c:v>
                </c:pt>
                <c:pt idx="34">
                  <c:v>3.161667</c:v>
                </c:pt>
                <c:pt idx="35">
                  <c:v>3.181429</c:v>
                </c:pt>
                <c:pt idx="36">
                  <c:v>3.19</c:v>
                </c:pt>
                <c:pt idx="37">
                  <c:v>3.188889</c:v>
                </c:pt>
                <c:pt idx="38">
                  <c:v>3.2</c:v>
                </c:pt>
                <c:pt idx="39">
                  <c:v>3.207273</c:v>
                </c:pt>
                <c:pt idx="40">
                  <c:v>3.2125</c:v>
                </c:pt>
                <c:pt idx="41">
                  <c:v>3.19</c:v>
                </c:pt>
                <c:pt idx="42">
                  <c:v>3.465</c:v>
                </c:pt>
                <c:pt idx="43">
                  <c:v>3.63</c:v>
                </c:pt>
                <c:pt idx="44">
                  <c:v>3.8875</c:v>
                </c:pt>
                <c:pt idx="45">
                  <c:v>4.044</c:v>
                </c:pt>
                <c:pt idx="46">
                  <c:v>4.12</c:v>
                </c:pt>
                <c:pt idx="47">
                  <c:v>4.192857</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Sheet1!$C$2:$C$61</c:f>
              <c:numCache>
                <c:formatCode>General</c:formatCode>
                <c:ptCount val="60"/>
                <c:pt idx="47">
                  <c:v>4.192857</c:v>
                </c:pt>
                <c:pt idx="48">
                  <c:v>4.293672561645508</c:v>
                </c:pt>
                <c:pt idx="49">
                  <c:v>4.372763156890869</c:v>
                </c:pt>
                <c:pt idx="50">
                  <c:v>4.427985191345215</c:v>
                </c:pt>
                <c:pt idx="51">
                  <c:v>4.420657157897949</c:v>
                </c:pt>
                <c:pt idx="52">
                  <c:v>4.415825843811035</c:v>
                </c:pt>
                <c:pt idx="53">
                  <c:v>3.759011745452881</c:v>
                </c:pt>
                <c:pt idx="54">
                  <c:v>3.7061948776245117</c:v>
                </c:pt>
                <c:pt idx="55">
                  <c:v>3.718090057373047</c:v>
                </c:pt>
                <c:pt idx="56">
                  <c:v>3.7210445404052734</c:v>
                </c:pt>
                <c:pt idx="57">
                  <c:v>3.6731557846069336</c:v>
                </c:pt>
                <c:pt idx="58">
                  <c:v>3.6288506984710693</c:v>
                </c:pt>
                <c:pt idx="59">
                  <c:v>3.6453404426574707</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Sheet1!$D$2:$D$61</c:f>
              <c:numCache>
                <c:formatCode>General</c:formatCode>
                <c:ptCount val="60"/>
                <c:pt idx="48">
                  <c:v>3.7440104484558105</c:v>
                </c:pt>
                <c:pt idx="49">
                  <c:v>3.5927071571350098</c:v>
                </c:pt>
                <c:pt idx="50">
                  <c:v>3.4758496284484863</c:v>
                </c:pt>
                <c:pt idx="51">
                  <c:v>3.249823570251465</c:v>
                </c:pt>
                <c:pt idx="52">
                  <c:v>3.0224146842956543</c:v>
                </c:pt>
                <c:pt idx="53">
                  <c:v>2.3386611938476562</c:v>
                </c:pt>
                <c:pt idx="54">
                  <c:v>2.241825819015503</c:v>
                </c:pt>
                <c:pt idx="55">
                  <c:v>2.2429633140563965</c:v>
                </c:pt>
                <c:pt idx="56">
                  <c:v>2.3101577758789062</c:v>
                </c:pt>
                <c:pt idx="57">
                  <c:v>2.2570409774780273</c:v>
                </c:pt>
                <c:pt idx="58">
                  <c:v>2.1545984745025635</c:v>
                </c:pt>
                <c:pt idx="59">
                  <c:v>2.112966299057007</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Aug 22</c:v>
                </c:pt>
                <c:pt idx="1">
                  <c:v/>
                </c:pt>
                <c:pt idx="2">
                  <c:v/>
                </c:pt>
                <c:pt idx="3">
                  <c:v/>
                </c:pt>
                <c:pt idx="4">
                  <c:v/>
                </c:pt>
                <c:pt idx="5">
                  <c:v/>
                </c:pt>
                <c:pt idx="6">
                  <c:v>Feb 23</c:v>
                </c:pt>
                <c:pt idx="7">
                  <c:v/>
                </c:pt>
                <c:pt idx="8">
                  <c:v/>
                </c:pt>
                <c:pt idx="9">
                  <c:v/>
                </c:pt>
                <c:pt idx="10">
                  <c:v/>
                </c:pt>
                <c:pt idx="11">
                  <c:v/>
                </c:pt>
                <c:pt idx="12">
                  <c:v>Aug 23</c:v>
                </c:pt>
                <c:pt idx="13">
                  <c:v/>
                </c:pt>
                <c:pt idx="14">
                  <c:v/>
                </c:pt>
                <c:pt idx="15">
                  <c:v/>
                </c:pt>
                <c:pt idx="16">
                  <c:v/>
                </c:pt>
                <c:pt idx="17">
                  <c:v/>
                </c:pt>
                <c:pt idx="18">
                  <c:v>Feb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Sheet1!$E$2:$E$61</c:f>
              <c:numCache>
                <c:formatCode>General</c:formatCode>
                <c:ptCount val="60"/>
                <c:pt idx="48">
                  <c:v>4.876099586486816</c:v>
                </c:pt>
                <c:pt idx="49">
                  <c:v>5.07443904876709</c:v>
                </c:pt>
                <c:pt idx="50">
                  <c:v>5.262516021728516</c:v>
                </c:pt>
                <c:pt idx="51">
                  <c:v>5.4426493644714355</c:v>
                </c:pt>
                <c:pt idx="52">
                  <c:v>5.584532737731934</c:v>
                </c:pt>
                <c:pt idx="53">
                  <c:v>5.141630172729492</c:v>
                </c:pt>
                <c:pt idx="54">
                  <c:v>5.169313430786133</c:v>
                </c:pt>
                <c:pt idx="55">
                  <c:v>5.225419998168945</c:v>
                </c:pt>
                <c:pt idx="56">
                  <c:v>5.289403915405273</c:v>
                </c:pt>
                <c:pt idx="57">
                  <c:v>5.251002311706543</c:v>
                </c:pt>
                <c:pt idx="58">
                  <c:v>5.280646324157715</c:v>
                </c:pt>
                <c:pt idx="59">
                  <c:v>5.317802906036377</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Sheet1!$B$2:$B$61</c:f>
              <c:numCache>
                <c:formatCode>General</c:formatCode>
                <c:ptCount val="60"/>
                <c:pt idx="0">
                  <c:v>24840.0</c:v>
                </c:pt>
                <c:pt idx="1">
                  <c:v>24630.0</c:v>
                </c:pt>
                <c:pt idx="2">
                  <c:v>23610.0</c:v>
                </c:pt>
                <c:pt idx="3">
                  <c:v>23445.0</c:v>
                </c:pt>
                <c:pt idx="4">
                  <c:v>23740.0</c:v>
                </c:pt>
                <c:pt idx="5">
                  <c:v>23450.0</c:v>
                </c:pt>
                <c:pt idx="6">
                  <c:v>23420.0</c:v>
                </c:pt>
                <c:pt idx="7">
                  <c:v>23485.0</c:v>
                </c:pt>
                <c:pt idx="8">
                  <c:v>23574.0</c:v>
                </c:pt>
                <c:pt idx="9">
                  <c:v>23680.0</c:v>
                </c:pt>
                <c:pt idx="10">
                  <c:v>24060.0</c:v>
                </c:pt>
                <c:pt idx="11">
                  <c:v>24278.0</c:v>
                </c:pt>
                <c:pt idx="12">
                  <c:v>24558.0</c:v>
                </c:pt>
                <c:pt idx="13">
                  <c:v>24250.0</c:v>
                </c:pt>
                <c:pt idx="14">
                  <c:v>24260.0</c:v>
                </c:pt>
                <c:pt idx="15">
                  <c:v>24415.0</c:v>
                </c:pt>
                <c:pt idx="16">
                  <c:v>24640.0</c:v>
                </c:pt>
                <c:pt idx="17">
                  <c:v>24810.0</c:v>
                </c:pt>
                <c:pt idx="18">
                  <c:v>25329.0</c:v>
                </c:pt>
                <c:pt idx="19">
                  <c:v>25440.0</c:v>
                </c:pt>
                <c:pt idx="20">
                  <c:v>25444.0</c:v>
                </c:pt>
                <c:pt idx="21">
                  <c:v>25235.0</c:v>
                </c:pt>
                <c:pt idx="22">
                  <c:v>24860.0</c:v>
                </c:pt>
                <c:pt idx="23">
                  <c:v>24370.0</c:v>
                </c:pt>
                <c:pt idx="24">
                  <c:v>25270.0</c:v>
                </c:pt>
                <c:pt idx="25">
                  <c:v>25343.0</c:v>
                </c:pt>
                <c:pt idx="26">
                  <c:v>25480.0</c:v>
                </c:pt>
                <c:pt idx="27">
                  <c:v>25060.0</c:v>
                </c:pt>
                <c:pt idx="28">
                  <c:v>25530.0</c:v>
                </c:pt>
                <c:pt idx="29">
                  <c:v>25565.0</c:v>
                </c:pt>
                <c:pt idx="30">
                  <c:v>25980.0</c:v>
                </c:pt>
                <c:pt idx="31">
                  <c:v>26030.0</c:v>
                </c:pt>
                <c:pt idx="32">
                  <c:v>26118.0</c:v>
                </c:pt>
                <c:pt idx="33">
                  <c:v>26197.0</c:v>
                </c:pt>
                <c:pt idx="34">
                  <c:v>26340.0</c:v>
                </c:pt>
                <c:pt idx="35">
                  <c:v>26425.0</c:v>
                </c:pt>
                <c:pt idx="36">
                  <c:v>26107.0</c:v>
                </c:pt>
                <c:pt idx="37">
                  <c:v>26330.0</c:v>
                </c:pt>
                <c:pt idx="38">
                  <c:v>26295.0</c:v>
                </c:pt>
                <c:pt idx="39">
                  <c:v>25880.0</c:v>
                </c:pt>
                <c:pt idx="40">
                  <c:v>26040.0</c:v>
                </c:pt>
                <c:pt idx="41">
                  <c:v>26323.0</c:v>
                </c:pt>
                <c:pt idx="42">
                  <c:v>26355.0</c:v>
                </c:pt>
                <c:pt idx="43">
                  <c:v>26255.0</c:v>
                </c:pt>
                <c:pt idx="44">
                  <c:v>26245.0</c:v>
                </c:pt>
                <c:pt idx="45">
                  <c:v>26291.0</c:v>
                </c:pt>
                <c:pt idx="46">
                  <c:v>26070.0</c:v>
                </c:pt>
                <c:pt idx="47">
                  <c:v>26054.0</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Sheet1!$C$2:$C$61</c:f>
              <c:numCache>
                <c:formatCode>General</c:formatCode>
                <c:ptCount val="60"/>
                <c:pt idx="47">
                  <c:v>26054.0</c:v>
                </c:pt>
                <c:pt idx="48">
                  <c:v>26083.40420529508</c:v>
                </c:pt>
                <c:pt idx="49">
                  <c:v>26112.841595793543</c:v>
                </c:pt>
                <c:pt idx="50">
                  <c:v>26142.312208947784</c:v>
                </c:pt>
                <c:pt idx="51">
                  <c:v>26171.81608225246</c:v>
                </c:pt>
                <c:pt idx="52">
                  <c:v>26201.35325324453</c:v>
                </c:pt>
                <c:pt idx="53">
                  <c:v>26230.92375950335</c:v>
                </c:pt>
                <c:pt idx="54">
                  <c:v>26260.52763865066</c:v>
                </c:pt>
                <c:pt idx="55">
                  <c:v>26290.164928350663</c:v>
                </c:pt>
                <c:pt idx="56">
                  <c:v>26319.835666310086</c:v>
                </c:pt>
                <c:pt idx="57">
                  <c:v>26349.539890278185</c:v>
                </c:pt>
                <c:pt idx="58">
                  <c:v>26379.277638046842</c:v>
                </c:pt>
                <c:pt idx="59">
                  <c:v>26409.048947450578</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Sheet1!$D$2:$D$61</c:f>
              <c:numCache>
                <c:formatCode>General</c:formatCode>
                <c:ptCount val="60"/>
                <c:pt idx="48">
                  <c:v>25916.632563194566</c:v>
                </c:pt>
                <c:pt idx="49">
                  <c:v>25926.74871500077</c:v>
                </c:pt>
                <c:pt idx="50">
                  <c:v>25964.031345471365</c:v>
                </c:pt>
                <c:pt idx="51">
                  <c:v>25970.171301503528</c:v>
                </c:pt>
                <c:pt idx="52">
                  <c:v>26027.02937230446</c:v>
                </c:pt>
                <c:pt idx="53">
                  <c:v>26044.89953546824</c:v>
                </c:pt>
                <c:pt idx="54">
                  <c:v>26071.301534224836</c:v>
                </c:pt>
                <c:pt idx="55">
                  <c:v>26116.902365768517</c:v>
                </c:pt>
                <c:pt idx="56">
                  <c:v>26137.07050204078</c:v>
                </c:pt>
                <c:pt idx="57">
                  <c:v>26200.323883977268</c:v>
                </c:pt>
                <c:pt idx="58">
                  <c:v>26231.7561205177</c:v>
                </c:pt>
                <c:pt idx="59">
                  <c:v>26258.802716954444</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Sheet1!$E$2:$E$61</c:f>
              <c:numCache>
                <c:formatCode>General</c:formatCode>
                <c:ptCount val="60"/>
                <c:pt idx="48">
                  <c:v>26423.42336066957</c:v>
                </c:pt>
                <c:pt idx="49">
                  <c:v>26701.775752609177</c:v>
                </c:pt>
                <c:pt idx="50">
                  <c:v>26974.067370539065</c:v>
                </c:pt>
                <c:pt idx="51">
                  <c:v>27161.708618844586</c:v>
                </c:pt>
                <c:pt idx="52">
                  <c:v>27392.482950255875</c:v>
                </c:pt>
                <c:pt idx="53">
                  <c:v>27607.727695738886</c:v>
                </c:pt>
                <c:pt idx="54">
                  <c:v>27761.214680817007</c:v>
                </c:pt>
                <c:pt idx="55">
                  <c:v>27856.74185607634</c:v>
                </c:pt>
                <c:pt idx="56">
                  <c:v>28128.991822406373</c:v>
                </c:pt>
                <c:pt idx="57">
                  <c:v>28301.413661424303</c:v>
                </c:pt>
                <c:pt idx="58">
                  <c:v>28438.353851121294</c:v>
                </c:pt>
                <c:pt idx="59">
                  <c:v>28559.934805133107</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Oct 26</c:v>
                </c:pt>
                <c:pt idx="49">
                  <c:v/>
                </c:pt>
                <c:pt idx="50">
                  <c:v/>
                </c:pt>
                <c:pt idx="51">
                  <c:v/>
                </c:pt>
                <c:pt idx="52">
                  <c:v/>
                </c:pt>
                <c:pt idx="53">
                  <c:v/>
                </c:pt>
                <c:pt idx="54">
                  <c:v>Apr 27</c:v>
                </c:pt>
                <c:pt idx="55">
                  <c:v/>
                </c:pt>
                <c:pt idx="56">
                  <c:v/>
                </c:pt>
                <c:pt idx="57">
                  <c:v/>
                </c:pt>
                <c:pt idx="58">
                  <c:v/>
                </c:pt>
                <c:pt idx="59">
                  <c:v/>
                </c:pt>
              </c:strCache>
            </c:strRef>
          </c:cat>
          <c:val>
            <c:numRef>
              <c:f>Sheet1!$B$2:$B$61</c:f>
              <c:numCache>
                <c:formatCode>General</c:formatCode>
                <c:ptCount val="60"/>
                <c:pt idx="0">
                  <c:v>5.194</c:v>
                </c:pt>
                <c:pt idx="1">
                  <c:v>5.164</c:v>
                </c:pt>
                <c:pt idx="2">
                  <c:v>5.037</c:v>
                </c:pt>
                <c:pt idx="3">
                  <c:v>4.639</c:v>
                </c:pt>
                <c:pt idx="4">
                  <c:v>4.532</c:v>
                </c:pt>
                <c:pt idx="5">
                  <c:v>3.469</c:v>
                </c:pt>
                <c:pt idx="6">
                  <c:v>3.363</c:v>
                </c:pt>
                <c:pt idx="7">
                  <c:v>3.27</c:v>
                </c:pt>
                <c:pt idx="8">
                  <c:v>2.747</c:v>
                </c:pt>
                <c:pt idx="9">
                  <c:v>2.561</c:v>
                </c:pt>
                <c:pt idx="10">
                  <c:v>2.717</c:v>
                </c:pt>
                <c:pt idx="11">
                  <c:v>2.838</c:v>
                </c:pt>
                <c:pt idx="12">
                  <c:v>3.067</c:v>
                </c:pt>
                <c:pt idx="13">
                  <c:v>2.486</c:v>
                </c:pt>
                <c:pt idx="14">
                  <c:v>2.393</c:v>
                </c:pt>
                <c:pt idx="15">
                  <c:v>2.422</c:v>
                </c:pt>
                <c:pt idx="16">
                  <c:v>2.462</c:v>
                </c:pt>
                <c:pt idx="17">
                  <c:v>2.747</c:v>
                </c:pt>
                <c:pt idx="18">
                  <c:v>2.9</c:v>
                </c:pt>
                <c:pt idx="19">
                  <c:v>2.948</c:v>
                </c:pt>
                <c:pt idx="20">
                  <c:v>2.885</c:v>
                </c:pt>
                <c:pt idx="21">
                  <c:v>2.893</c:v>
                </c:pt>
                <c:pt idx="22">
                  <c:v>2.83</c:v>
                </c:pt>
                <c:pt idx="23">
                  <c:v>2.768</c:v>
                </c:pt>
                <c:pt idx="24">
                  <c:v>2.798</c:v>
                </c:pt>
                <c:pt idx="25">
                  <c:v>2.869</c:v>
                </c:pt>
                <c:pt idx="26">
                  <c:v>3.118</c:v>
                </c:pt>
                <c:pt idx="27">
                  <c:v>3.107</c:v>
                </c:pt>
                <c:pt idx="28">
                  <c:v>3.179</c:v>
                </c:pt>
                <c:pt idx="29">
                  <c:v>3.059</c:v>
                </c:pt>
                <c:pt idx="30">
                  <c:v>3.196</c:v>
                </c:pt>
                <c:pt idx="31">
                  <c:v>3.22</c:v>
                </c:pt>
                <c:pt idx="32">
                  <c:v>3.335</c:v>
                </c:pt>
                <c:pt idx="33">
                  <c:v>3.448</c:v>
                </c:pt>
                <c:pt idx="34">
                  <c:v>3.689</c:v>
                </c:pt>
                <c:pt idx="35">
                  <c:v>3.761</c:v>
                </c:pt>
                <c:pt idx="36">
                  <c:v>3.954</c:v>
                </c:pt>
                <c:pt idx="37">
                  <c:v>4.031</c:v>
                </c:pt>
                <c:pt idx="38">
                  <c:v>4.186</c:v>
                </c:pt>
                <c:pt idx="39">
                  <c:v>4.178</c:v>
                </c:pt>
                <c:pt idx="40">
                  <c:v>4.252</c:v>
                </c:pt>
                <c:pt idx="41">
                  <c:v>4.362</c:v>
                </c:pt>
                <c:pt idx="42">
                  <c:v>4.371</c:v>
                </c:pt>
                <c:pt idx="43">
                  <c:v>4.458</c:v>
                </c:pt>
                <c:pt idx="44">
                  <c:v>4.5226</c:v>
                </c:pt>
                <c:pt idx="45">
                  <c:v>4.5368</c:v>
                </c:pt>
                <c:pt idx="46">
                  <c:v>4.5647</c:v>
                </c:pt>
                <c:pt idx="47">
                  <c:v>4.5694</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Oct 26</c:v>
                </c:pt>
                <c:pt idx="49">
                  <c:v/>
                </c:pt>
                <c:pt idx="50">
                  <c:v/>
                </c:pt>
                <c:pt idx="51">
                  <c:v/>
                </c:pt>
                <c:pt idx="52">
                  <c:v/>
                </c:pt>
                <c:pt idx="53">
                  <c:v/>
                </c:pt>
                <c:pt idx="54">
                  <c:v>Apr 27</c:v>
                </c:pt>
                <c:pt idx="55">
                  <c:v/>
                </c:pt>
                <c:pt idx="56">
                  <c:v/>
                </c:pt>
                <c:pt idx="57">
                  <c:v/>
                </c:pt>
                <c:pt idx="58">
                  <c:v/>
                </c:pt>
                <c:pt idx="59">
                  <c:v/>
                </c:pt>
              </c:strCache>
            </c:strRef>
          </c:cat>
          <c:val>
            <c:numRef>
              <c:f>Sheet1!$C$2:$C$61</c:f>
              <c:numCache>
                <c:formatCode>General</c:formatCode>
                <c:ptCount val="60"/>
                <c:pt idx="47">
                  <c:v>4.5694</c:v>
                </c:pt>
                <c:pt idx="48">
                  <c:v>4.557077407836914</c:v>
                </c:pt>
                <c:pt idx="49">
                  <c:v>4.566828727722168</c:v>
                </c:pt>
                <c:pt idx="50">
                  <c:v>4.568056583404541</c:v>
                </c:pt>
                <c:pt idx="51">
                  <c:v>4.600151062011719</c:v>
                </c:pt>
                <c:pt idx="52">
                  <c:v>4.633884429931641</c:v>
                </c:pt>
                <c:pt idx="53">
                  <c:v>4.674779415130615</c:v>
                </c:pt>
                <c:pt idx="54">
                  <c:v>4.710860252380371</c:v>
                </c:pt>
                <c:pt idx="55">
                  <c:v>4.728492736816406</c:v>
                </c:pt>
                <c:pt idx="56">
                  <c:v>4.764806747436523</c:v>
                </c:pt>
                <c:pt idx="57">
                  <c:v>4.793722152709961</c:v>
                </c:pt>
                <c:pt idx="58">
                  <c:v>4.804359436035156</c:v>
                </c:pt>
                <c:pt idx="59">
                  <c:v>4.8547797203063965</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Oct 26</c:v>
                </c:pt>
                <c:pt idx="49">
                  <c:v/>
                </c:pt>
                <c:pt idx="50">
                  <c:v/>
                </c:pt>
                <c:pt idx="51">
                  <c:v/>
                </c:pt>
                <c:pt idx="52">
                  <c:v/>
                </c:pt>
                <c:pt idx="53">
                  <c:v/>
                </c:pt>
                <c:pt idx="54">
                  <c:v>Apr 27</c:v>
                </c:pt>
                <c:pt idx="55">
                  <c:v/>
                </c:pt>
                <c:pt idx="56">
                  <c:v/>
                </c:pt>
                <c:pt idx="57">
                  <c:v/>
                </c:pt>
                <c:pt idx="58">
                  <c:v/>
                </c:pt>
                <c:pt idx="59">
                  <c:v/>
                </c:pt>
              </c:strCache>
            </c:strRef>
          </c:cat>
          <c:val>
            <c:numRef>
              <c:f>Sheet1!$D$2:$D$61</c:f>
              <c:numCache>
                <c:formatCode>General</c:formatCode>
                <c:ptCount val="60"/>
                <c:pt idx="48">
                  <c:v>4.373888969421387</c:v>
                </c:pt>
                <c:pt idx="49">
                  <c:v>4.333785057067871</c:v>
                </c:pt>
                <c:pt idx="50">
                  <c:v>4.270406723022461</c:v>
                </c:pt>
                <c:pt idx="51">
                  <c:v>4.235456466674805</c:v>
                </c:pt>
                <c:pt idx="52">
                  <c:v>4.207465171813965</c:v>
                </c:pt>
                <c:pt idx="53">
                  <c:v>4.168415546417236</c:v>
                </c:pt>
                <c:pt idx="54">
                  <c:v>4.123540878295898</c:v>
                </c:pt>
                <c:pt idx="55">
                  <c:v>4.102390289306641</c:v>
                </c:pt>
                <c:pt idx="56">
                  <c:v>4.059353828430176</c:v>
                </c:pt>
                <c:pt idx="57">
                  <c:v>4.035400390625</c:v>
                </c:pt>
                <c:pt idx="58">
                  <c:v>3.970236301422119</c:v>
                </c:pt>
                <c:pt idx="59">
                  <c:v>3.9936137199401855</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Oct 26</c:v>
                </c:pt>
                <c:pt idx="49">
                  <c:v/>
                </c:pt>
                <c:pt idx="50">
                  <c:v/>
                </c:pt>
                <c:pt idx="51">
                  <c:v/>
                </c:pt>
                <c:pt idx="52">
                  <c:v/>
                </c:pt>
                <c:pt idx="53">
                  <c:v/>
                </c:pt>
                <c:pt idx="54">
                  <c:v>Apr 27</c:v>
                </c:pt>
                <c:pt idx="55">
                  <c:v/>
                </c:pt>
                <c:pt idx="56">
                  <c:v/>
                </c:pt>
                <c:pt idx="57">
                  <c:v/>
                </c:pt>
                <c:pt idx="58">
                  <c:v/>
                </c:pt>
                <c:pt idx="59">
                  <c:v/>
                </c:pt>
              </c:strCache>
            </c:strRef>
          </c:cat>
          <c:val>
            <c:numRef>
              <c:f>Sheet1!$E$2:$E$61</c:f>
              <c:numCache>
                <c:formatCode>General</c:formatCode>
                <c:ptCount val="60"/>
                <c:pt idx="48">
                  <c:v>4.672796249389648</c:v>
                </c:pt>
                <c:pt idx="49">
                  <c:v>4.7552571296691895</c:v>
                </c:pt>
                <c:pt idx="50">
                  <c:v>4.834752082824707</c:v>
                </c:pt>
                <c:pt idx="51">
                  <c:v>4.918540954589844</c:v>
                </c:pt>
                <c:pt idx="52">
                  <c:v>4.988645553588867</c:v>
                </c:pt>
                <c:pt idx="53">
                  <c:v>5.091658592224121</c:v>
                </c:pt>
                <c:pt idx="54">
                  <c:v>5.164144515991211</c:v>
                </c:pt>
                <c:pt idx="55">
                  <c:v>5.234395980834961</c:v>
                </c:pt>
                <c:pt idx="56">
                  <c:v>5.320191383361816</c:v>
                </c:pt>
                <c:pt idx="57">
                  <c:v>5.391077041625977</c:v>
                </c:pt>
                <c:pt idx="58">
                  <c:v>5.484373092651367</c:v>
                </c:pt>
                <c:pt idx="59">
                  <c:v>5.515100955963135</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Sheet1!$B$2:$B$61</c:f>
              <c:numCache>
                <c:formatCode>General</c:formatCode>
                <c:ptCount val="60"/>
                <c:pt idx="0">
                  <c:v>6.18</c:v>
                </c:pt>
                <c:pt idx="1">
                  <c:v>8.0</c:v>
                </c:pt>
                <c:pt idx="2">
                  <c:v>8.18</c:v>
                </c:pt>
                <c:pt idx="3">
                  <c:v>8.5</c:v>
                </c:pt>
                <c:pt idx="4">
                  <c:v>8.78</c:v>
                </c:pt>
                <c:pt idx="5">
                  <c:v>7.62</c:v>
                </c:pt>
                <c:pt idx="6">
                  <c:v>6.43</c:v>
                </c:pt>
                <c:pt idx="7">
                  <c:v>6.21</c:v>
                </c:pt>
                <c:pt idx="8">
                  <c:v>5.62</c:v>
                </c:pt>
                <c:pt idx="9">
                  <c:v>4.73</c:v>
                </c:pt>
                <c:pt idx="10">
                  <c:v>3.91</c:v>
                </c:pt>
                <c:pt idx="11">
                  <c:v>3.22</c:v>
                </c:pt>
                <c:pt idx="12">
                  <c:v>3.1</c:v>
                </c:pt>
                <c:pt idx="13">
                  <c:v>3.45</c:v>
                </c:pt>
                <c:pt idx="14">
                  <c:v>3.22</c:v>
                </c:pt>
                <c:pt idx="15">
                  <c:v>3.2</c:v>
                </c:pt>
                <c:pt idx="16">
                  <c:v>2.8</c:v>
                </c:pt>
                <c:pt idx="17">
                  <c:v>2.97</c:v>
                </c:pt>
                <c:pt idx="18">
                  <c:v>3.38</c:v>
                </c:pt>
                <c:pt idx="19">
                  <c:v>5.01</c:v>
                </c:pt>
                <c:pt idx="20">
                  <c:v>5.44</c:v>
                </c:pt>
                <c:pt idx="21">
                  <c:v>5.34</c:v>
                </c:pt>
                <c:pt idx="22">
                  <c:v>5.34</c:v>
                </c:pt>
                <c:pt idx="23">
                  <c:v>5.09</c:v>
                </c:pt>
                <c:pt idx="24">
                  <c:v>4.4</c:v>
                </c:pt>
                <c:pt idx="25">
                  <c:v>4.61</c:v>
                </c:pt>
                <c:pt idx="26">
                  <c:v>5.52</c:v>
                </c:pt>
                <c:pt idx="27">
                  <c:v>5.65</c:v>
                </c:pt>
                <c:pt idx="28">
                  <c:v>5.35</c:v>
                </c:pt>
                <c:pt idx="29">
                  <c:v>5.5</c:v>
                </c:pt>
                <c:pt idx="30">
                  <c:v>5.51</c:v>
                </c:pt>
                <c:pt idx="31">
                  <c:v>5.41</c:v>
                </c:pt>
                <c:pt idx="32">
                  <c:v>4.47</c:v>
                </c:pt>
                <c:pt idx="33">
                  <c:v>5.15</c:v>
                </c:pt>
                <c:pt idx="34">
                  <c:v>5.02</c:v>
                </c:pt>
                <c:pt idx="35">
                  <c:v>5.58</c:v>
                </c:pt>
                <c:pt idx="36">
                  <c:v>5.5</c:v>
                </c:pt>
                <c:pt idx="37">
                  <c:v>6.22</c:v>
                </c:pt>
                <c:pt idx="38">
                  <c:v>6.52</c:v>
                </c:pt>
                <c:pt idx="39">
                  <c:v>8.42</c:v>
                </c:pt>
                <c:pt idx="40">
                  <c:v>7.19</c:v>
                </c:pt>
                <c:pt idx="41">
                  <c:v>7.29</c:v>
                </c:pt>
                <c:pt idx="42">
                  <c:v>8.39</c:v>
                </c:pt>
                <c:pt idx="43">
                  <c:v>7.08</c:v>
                </c:pt>
                <c:pt idx="44">
                  <c:v>7.45</c:v>
                </c:pt>
                <c:pt idx="45">
                  <c:v>7.99</c:v>
                </c:pt>
                <c:pt idx="46">
                  <c:v>7.31</c:v>
                </c:pt>
                <c:pt idx="47">
                  <c:v>7.11</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Sheet1!$C$2:$C$61</c:f>
              <c:numCache>
                <c:formatCode>General</c:formatCode>
                <c:ptCount val="60"/>
                <c:pt idx="47">
                  <c:v>7.11</c:v>
                </c:pt>
                <c:pt idx="48">
                  <c:v>6.978360176086426</c:v>
                </c:pt>
                <c:pt idx="49">
                  <c:v>7.080136299133301</c:v>
                </c:pt>
                <c:pt idx="50">
                  <c:v>7.187128067016602</c:v>
                </c:pt>
                <c:pt idx="51">
                  <c:v>7.28673791885376</c:v>
                </c:pt>
                <c:pt idx="52">
                  <c:v>7.190580368041992</c:v>
                </c:pt>
                <c:pt idx="53">
                  <c:v>7.154461860656738</c:v>
                </c:pt>
                <c:pt idx="54">
                  <c:v>7.041947841644287</c:v>
                </c:pt>
                <c:pt idx="55">
                  <c:v>6.940979480743408</c:v>
                </c:pt>
                <c:pt idx="56">
                  <c:v>6.841242790222168</c:v>
                </c:pt>
                <c:pt idx="57">
                  <c:v>6.815921306610107</c:v>
                </c:pt>
                <c:pt idx="58">
                  <c:v>6.736804485321045</c:v>
                </c:pt>
                <c:pt idx="59">
                  <c:v>6.752821922302246</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Sheet1!$D$2:$D$61</c:f>
              <c:numCache>
                <c:formatCode>General</c:formatCode>
                <c:ptCount val="60"/>
                <c:pt idx="48">
                  <c:v>6.285765647888184</c:v>
                </c:pt>
                <c:pt idx="49">
                  <c:v>5.965481758117676</c:v>
                </c:pt>
                <c:pt idx="50">
                  <c:v>5.670395374298096</c:v>
                </c:pt>
                <c:pt idx="51">
                  <c:v>5.514596939086914</c:v>
                </c:pt>
                <c:pt idx="52">
                  <c:v>5.194506645202637</c:v>
                </c:pt>
                <c:pt idx="53">
                  <c:v>5.004025936126709</c:v>
                </c:pt>
                <c:pt idx="54">
                  <c:v>4.750112533569336</c:v>
                </c:pt>
                <c:pt idx="55">
                  <c:v>4.534743309020996</c:v>
                </c:pt>
                <c:pt idx="56">
                  <c:v>4.316412925720215</c:v>
                </c:pt>
                <c:pt idx="57">
                  <c:v>4.177313804626465</c:v>
                </c:pt>
                <c:pt idx="58">
                  <c:v>4.032855987548828</c:v>
                </c:pt>
                <c:pt idx="59">
                  <c:v>3.9021687507629395</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Sheet1!$E$2:$E$61</c:f>
              <c:numCache>
                <c:formatCode>General</c:formatCode>
                <c:ptCount val="60"/>
                <c:pt idx="48">
                  <c:v>7.741606712341309</c:v>
                </c:pt>
                <c:pt idx="49">
                  <c:v>8.346033096313477</c:v>
                </c:pt>
                <c:pt idx="50">
                  <c:v>8.860618591308594</c:v>
                </c:pt>
                <c:pt idx="51">
                  <c:v>9.281476974487305</c:v>
                </c:pt>
                <c:pt idx="52">
                  <c:v>9.554615020751953</c:v>
                </c:pt>
                <c:pt idx="53">
                  <c:v>9.667055130004883</c:v>
                </c:pt>
                <c:pt idx="54">
                  <c:v>9.726659774780273</c:v>
                </c:pt>
                <c:pt idx="55">
                  <c:v>9.845146179199219</c:v>
                </c:pt>
                <c:pt idx="56">
                  <c:v>9.896256446838379</c:v>
                </c:pt>
                <c:pt idx="57">
                  <c:v>10.062187194824219</c:v>
                </c:pt>
                <c:pt idx="58">
                  <c:v>10.157990455627441</c:v>
                </c:pt>
                <c:pt idx="59">
                  <c:v>10.268982887268066</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Jul 21</c:v>
                </c:pt>
                <c:pt idx="1">
                  <c:v/>
                </c:pt>
                <c:pt idx="2">
                  <c:v/>
                </c:pt>
                <c:pt idx="3">
                  <c:v/>
                </c:pt>
                <c:pt idx="4">
                  <c:v/>
                </c:pt>
                <c:pt idx="5">
                  <c:v/>
                </c:pt>
                <c:pt idx="6">
                  <c:v>Jan 22</c:v>
                </c:pt>
                <c:pt idx="7">
                  <c:v/>
                </c:pt>
                <c:pt idx="8">
                  <c:v/>
                </c:pt>
                <c:pt idx="9">
                  <c:v/>
                </c:pt>
                <c:pt idx="10">
                  <c:v/>
                </c:pt>
                <c:pt idx="11">
                  <c:v/>
                </c:pt>
                <c:pt idx="12">
                  <c:v>Jul 22</c:v>
                </c:pt>
                <c:pt idx="13">
                  <c:v/>
                </c:pt>
                <c:pt idx="14">
                  <c:v/>
                </c:pt>
                <c:pt idx="15">
                  <c:v/>
                </c:pt>
                <c:pt idx="16">
                  <c:v/>
                </c:pt>
                <c:pt idx="17">
                  <c:v/>
                </c:pt>
                <c:pt idx="18">
                  <c:v>Jan 23</c:v>
                </c:pt>
                <c:pt idx="19">
                  <c:v/>
                </c:pt>
                <c:pt idx="20">
                  <c:v/>
                </c:pt>
                <c:pt idx="21">
                  <c:v/>
                </c:pt>
                <c:pt idx="22">
                  <c:v/>
                </c:pt>
                <c:pt idx="23">
                  <c:v/>
                </c:pt>
                <c:pt idx="24">
                  <c:v>Jul 23</c:v>
                </c:pt>
                <c:pt idx="25">
                  <c:v/>
                </c:pt>
                <c:pt idx="26">
                  <c:v/>
                </c:pt>
                <c:pt idx="27">
                  <c:v/>
                </c:pt>
                <c:pt idx="28">
                  <c:v/>
                </c:pt>
                <c:pt idx="29">
                  <c:v/>
                </c:pt>
                <c:pt idx="30">
                  <c:v>Aug 24</c:v>
                </c:pt>
                <c:pt idx="31">
                  <c:v/>
                </c:pt>
                <c:pt idx="32">
                  <c:v/>
                </c:pt>
                <c:pt idx="33">
                  <c:v/>
                </c:pt>
                <c:pt idx="34">
                  <c:v/>
                </c:pt>
                <c:pt idx="35">
                  <c:v/>
                </c:pt>
                <c:pt idx="36">
                  <c:v>Apr 25</c:v>
                </c:pt>
                <c:pt idx="37">
                  <c:v/>
                </c:pt>
                <c:pt idx="38">
                  <c:v/>
                </c:pt>
                <c:pt idx="39">
                  <c:v/>
                </c:pt>
                <c:pt idx="40">
                  <c:v/>
                </c:pt>
                <c:pt idx="41">
                  <c:v/>
                </c:pt>
                <c:pt idx="42">
                  <c:v>Nov 25</c:v>
                </c:pt>
                <c:pt idx="43">
                  <c:v/>
                </c:pt>
                <c:pt idx="44">
                  <c:v/>
                </c:pt>
                <c:pt idx="45">
                  <c:v/>
                </c:pt>
                <c:pt idx="46">
                  <c:v/>
                </c:pt>
                <c:pt idx="47">
                  <c:v/>
                </c:pt>
                <c:pt idx="48">
                  <c:v>Jul 26</c:v>
                </c:pt>
                <c:pt idx="49">
                  <c:v/>
                </c:pt>
                <c:pt idx="50">
                  <c:v/>
                </c:pt>
                <c:pt idx="51">
                  <c:v/>
                </c:pt>
                <c:pt idx="52">
                  <c:v/>
                </c:pt>
                <c:pt idx="53">
                  <c:v/>
                </c:pt>
                <c:pt idx="54">
                  <c:v>Jan 27</c:v>
                </c:pt>
                <c:pt idx="55">
                  <c:v/>
                </c:pt>
                <c:pt idx="56">
                  <c:v/>
                </c:pt>
                <c:pt idx="57">
                  <c:v/>
                </c:pt>
                <c:pt idx="58">
                  <c:v/>
                </c:pt>
                <c:pt idx="59">
                  <c:v/>
                </c:pt>
              </c:strCache>
            </c:strRef>
          </c:cat>
          <c:val>
            <c:numRef>
              <c:f>Sheet1!$B$2:$B$61</c:f>
              <c:numCache>
                <c:formatCode>General</c:formatCode>
                <c:ptCount val="60"/>
                <c:pt idx="0">
                  <c:v>101884200000.0</c:v>
                </c:pt>
                <c:pt idx="1">
                  <c:v>104967500000.0</c:v>
                </c:pt>
                <c:pt idx="2">
                  <c:v>105232500000.0</c:v>
                </c:pt>
                <c:pt idx="3">
                  <c:v>105427200000.0</c:v>
                </c:pt>
                <c:pt idx="4">
                  <c:v>108028900000.0</c:v>
                </c:pt>
                <c:pt idx="5">
                  <c:v>107436500000.0</c:v>
                </c:pt>
                <c:pt idx="6">
                  <c:v>109644800000.0</c:v>
                </c:pt>
                <c:pt idx="7">
                  <c:v>108975500000.0</c:v>
                </c:pt>
                <c:pt idx="8">
                  <c:v>106329200000.0</c:v>
                </c:pt>
                <c:pt idx="9">
                  <c:v>105437700000.0</c:v>
                </c:pt>
                <c:pt idx="10">
                  <c:v>102886600000.0</c:v>
                </c:pt>
                <c:pt idx="11">
                  <c:v>101426300000.0</c:v>
                </c:pt>
                <c:pt idx="12">
                  <c:v>98605400000.0</c:v>
                </c:pt>
                <c:pt idx="13">
                  <c:v>92101600000.0</c:v>
                </c:pt>
                <c:pt idx="14">
                  <c:v>85813100000.0</c:v>
                </c:pt>
                <c:pt idx="15">
                  <c:v>84108000000.0</c:v>
                </c:pt>
                <c:pt idx="16">
                  <c:v>83475100000.0</c:v>
                </c:pt>
                <c:pt idx="17">
                  <c:v>84693300000.0</c:v>
                </c:pt>
                <c:pt idx="18">
                  <c:v>86400400000.0</c:v>
                </c:pt>
                <c:pt idx="19">
                  <c:v>85801600000.0</c:v>
                </c:pt>
                <c:pt idx="20">
                  <c:v>86346100000.0</c:v>
                </c:pt>
                <c:pt idx="21">
                  <c:v>88132800000.0</c:v>
                </c:pt>
                <c:pt idx="22">
                  <c:v>87678500000.0</c:v>
                </c:pt>
                <c:pt idx="23">
                  <c:v>89241000000.0</c:v>
                </c:pt>
                <c:pt idx="24">
                  <c:v>87225900000.0</c:v>
                </c:pt>
                <c:pt idx="25">
                  <c:v>87686400000.0</c:v>
                </c:pt>
                <c:pt idx="26">
                  <c:v>87629400000.0</c:v>
                </c:pt>
                <c:pt idx="27">
                  <c:v>87200400000.0</c:v>
                </c:pt>
                <c:pt idx="28">
                  <c:v>88085800000.0</c:v>
                </c:pt>
                <c:pt idx="29">
                  <c:v>81181200000.0</c:v>
                </c:pt>
                <c:pt idx="30">
                  <c:v>81992800000.0</c:v>
                </c:pt>
                <c:pt idx="31">
                  <c:v>82344140000.0</c:v>
                </c:pt>
                <c:pt idx="32">
                  <c:v>82469160000.0</c:v>
                </c:pt>
                <c:pt idx="33">
                  <c:v>82039080000.0</c:v>
                </c:pt>
                <c:pt idx="34">
                  <c:v>81214370000.0</c:v>
                </c:pt>
                <c:pt idx="35">
                  <c:v>78985970000.0</c:v>
                </c:pt>
                <c:pt idx="36">
                  <c:v>80096300000.0</c:v>
                </c:pt>
                <c:pt idx="37">
                  <c:v>79751100000.0</c:v>
                </c:pt>
                <c:pt idx="38">
                  <c:v>81099230000.0</c:v>
                </c:pt>
                <c:pt idx="39">
                  <c:v>80279790000.0</c:v>
                </c:pt>
                <c:pt idx="40">
                  <c:v>80810110000.0</c:v>
                </c:pt>
                <c:pt idx="41">
                  <c:v>82209440000.0</c:v>
                </c:pt>
                <c:pt idx="42">
                  <c:v>81395500000.0</c:v>
                </c:pt>
                <c:pt idx="43">
                  <c:v>83618780000.0</c:v>
                </c:pt>
                <c:pt idx="44">
                  <c:v>82565320000.0</c:v>
                </c:pt>
                <c:pt idx="45">
                  <c:v>82552070000.0</c:v>
                </c:pt>
                <c:pt idx="46">
                  <c:v>83090820000.0</c:v>
                </c:pt>
                <c:pt idx="47">
                  <c:v>86318350000.0</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Jul 21</c:v>
                </c:pt>
                <c:pt idx="1">
                  <c:v/>
                </c:pt>
                <c:pt idx="2">
                  <c:v/>
                </c:pt>
                <c:pt idx="3">
                  <c:v/>
                </c:pt>
                <c:pt idx="4">
                  <c:v/>
                </c:pt>
                <c:pt idx="5">
                  <c:v/>
                </c:pt>
                <c:pt idx="6">
                  <c:v>Jan 22</c:v>
                </c:pt>
                <c:pt idx="7">
                  <c:v/>
                </c:pt>
                <c:pt idx="8">
                  <c:v/>
                </c:pt>
                <c:pt idx="9">
                  <c:v/>
                </c:pt>
                <c:pt idx="10">
                  <c:v/>
                </c:pt>
                <c:pt idx="11">
                  <c:v/>
                </c:pt>
                <c:pt idx="12">
                  <c:v>Jul 22</c:v>
                </c:pt>
                <c:pt idx="13">
                  <c:v/>
                </c:pt>
                <c:pt idx="14">
                  <c:v/>
                </c:pt>
                <c:pt idx="15">
                  <c:v/>
                </c:pt>
                <c:pt idx="16">
                  <c:v/>
                </c:pt>
                <c:pt idx="17">
                  <c:v/>
                </c:pt>
                <c:pt idx="18">
                  <c:v>Jan 23</c:v>
                </c:pt>
                <c:pt idx="19">
                  <c:v/>
                </c:pt>
                <c:pt idx="20">
                  <c:v/>
                </c:pt>
                <c:pt idx="21">
                  <c:v/>
                </c:pt>
                <c:pt idx="22">
                  <c:v/>
                </c:pt>
                <c:pt idx="23">
                  <c:v/>
                </c:pt>
                <c:pt idx="24">
                  <c:v>Jul 23</c:v>
                </c:pt>
                <c:pt idx="25">
                  <c:v/>
                </c:pt>
                <c:pt idx="26">
                  <c:v/>
                </c:pt>
                <c:pt idx="27">
                  <c:v/>
                </c:pt>
                <c:pt idx="28">
                  <c:v/>
                </c:pt>
                <c:pt idx="29">
                  <c:v/>
                </c:pt>
                <c:pt idx="30">
                  <c:v>Aug 24</c:v>
                </c:pt>
                <c:pt idx="31">
                  <c:v/>
                </c:pt>
                <c:pt idx="32">
                  <c:v/>
                </c:pt>
                <c:pt idx="33">
                  <c:v/>
                </c:pt>
                <c:pt idx="34">
                  <c:v/>
                </c:pt>
                <c:pt idx="35">
                  <c:v/>
                </c:pt>
                <c:pt idx="36">
                  <c:v>Apr 25</c:v>
                </c:pt>
                <c:pt idx="37">
                  <c:v/>
                </c:pt>
                <c:pt idx="38">
                  <c:v/>
                </c:pt>
                <c:pt idx="39">
                  <c:v/>
                </c:pt>
                <c:pt idx="40">
                  <c:v/>
                </c:pt>
                <c:pt idx="41">
                  <c:v/>
                </c:pt>
                <c:pt idx="42">
                  <c:v>Nov 25</c:v>
                </c:pt>
                <c:pt idx="43">
                  <c:v/>
                </c:pt>
                <c:pt idx="44">
                  <c:v/>
                </c:pt>
                <c:pt idx="45">
                  <c:v/>
                </c:pt>
                <c:pt idx="46">
                  <c:v/>
                </c:pt>
                <c:pt idx="47">
                  <c:v/>
                </c:pt>
                <c:pt idx="48">
                  <c:v>Jul 26</c:v>
                </c:pt>
                <c:pt idx="49">
                  <c:v/>
                </c:pt>
                <c:pt idx="50">
                  <c:v/>
                </c:pt>
                <c:pt idx="51">
                  <c:v/>
                </c:pt>
                <c:pt idx="52">
                  <c:v/>
                </c:pt>
                <c:pt idx="53">
                  <c:v/>
                </c:pt>
                <c:pt idx="54">
                  <c:v>Jan 27</c:v>
                </c:pt>
                <c:pt idx="55">
                  <c:v/>
                </c:pt>
                <c:pt idx="56">
                  <c:v/>
                </c:pt>
                <c:pt idx="57">
                  <c:v/>
                </c:pt>
                <c:pt idx="58">
                  <c:v/>
                </c:pt>
                <c:pt idx="59">
                  <c:v/>
                </c:pt>
              </c:strCache>
            </c:strRef>
          </c:cat>
          <c:val>
            <c:numRef>
              <c:f>Sheet1!$C$2:$C$61</c:f>
              <c:numCache>
                <c:formatCode>General</c:formatCode>
                <c:ptCount val="60"/>
                <c:pt idx="47">
                  <c:v>86318350000.0</c:v>
                </c:pt>
                <c:pt idx="48">
                  <c:v>89206857728.0</c:v>
                </c:pt>
                <c:pt idx="49">
                  <c:v>89248522240.0</c:v>
                </c:pt>
                <c:pt idx="50">
                  <c:v>89305317376.0</c:v>
                </c:pt>
                <c:pt idx="51">
                  <c:v>89441763328.0</c:v>
                </c:pt>
                <c:pt idx="52">
                  <c:v>89535922176.0</c:v>
                </c:pt>
                <c:pt idx="53">
                  <c:v>89357885440.0</c:v>
                </c:pt>
                <c:pt idx="54">
                  <c:v>90072498176.0</c:v>
                </c:pt>
                <c:pt idx="55">
                  <c:v>90399195136.0</c:v>
                </c:pt>
                <c:pt idx="56">
                  <c:v>91025596416.0</c:v>
                </c:pt>
                <c:pt idx="57">
                  <c:v>90838286336.0</c:v>
                </c:pt>
                <c:pt idx="58">
                  <c:v>90916814848.0</c:v>
                </c:pt>
                <c:pt idx="59">
                  <c:v>90775838720.0</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Jul 21</c:v>
                </c:pt>
                <c:pt idx="1">
                  <c:v/>
                </c:pt>
                <c:pt idx="2">
                  <c:v/>
                </c:pt>
                <c:pt idx="3">
                  <c:v/>
                </c:pt>
                <c:pt idx="4">
                  <c:v/>
                </c:pt>
                <c:pt idx="5">
                  <c:v/>
                </c:pt>
                <c:pt idx="6">
                  <c:v>Jan 22</c:v>
                </c:pt>
                <c:pt idx="7">
                  <c:v/>
                </c:pt>
                <c:pt idx="8">
                  <c:v/>
                </c:pt>
                <c:pt idx="9">
                  <c:v/>
                </c:pt>
                <c:pt idx="10">
                  <c:v/>
                </c:pt>
                <c:pt idx="11">
                  <c:v/>
                </c:pt>
                <c:pt idx="12">
                  <c:v>Jul 22</c:v>
                </c:pt>
                <c:pt idx="13">
                  <c:v/>
                </c:pt>
                <c:pt idx="14">
                  <c:v/>
                </c:pt>
                <c:pt idx="15">
                  <c:v/>
                </c:pt>
                <c:pt idx="16">
                  <c:v/>
                </c:pt>
                <c:pt idx="17">
                  <c:v/>
                </c:pt>
                <c:pt idx="18">
                  <c:v>Jan 23</c:v>
                </c:pt>
                <c:pt idx="19">
                  <c:v/>
                </c:pt>
                <c:pt idx="20">
                  <c:v/>
                </c:pt>
                <c:pt idx="21">
                  <c:v/>
                </c:pt>
                <c:pt idx="22">
                  <c:v/>
                </c:pt>
                <c:pt idx="23">
                  <c:v/>
                </c:pt>
                <c:pt idx="24">
                  <c:v>Jul 23</c:v>
                </c:pt>
                <c:pt idx="25">
                  <c:v/>
                </c:pt>
                <c:pt idx="26">
                  <c:v/>
                </c:pt>
                <c:pt idx="27">
                  <c:v/>
                </c:pt>
                <c:pt idx="28">
                  <c:v/>
                </c:pt>
                <c:pt idx="29">
                  <c:v/>
                </c:pt>
                <c:pt idx="30">
                  <c:v>Aug 24</c:v>
                </c:pt>
                <c:pt idx="31">
                  <c:v/>
                </c:pt>
                <c:pt idx="32">
                  <c:v/>
                </c:pt>
                <c:pt idx="33">
                  <c:v/>
                </c:pt>
                <c:pt idx="34">
                  <c:v/>
                </c:pt>
                <c:pt idx="35">
                  <c:v/>
                </c:pt>
                <c:pt idx="36">
                  <c:v>Apr 25</c:v>
                </c:pt>
                <c:pt idx="37">
                  <c:v/>
                </c:pt>
                <c:pt idx="38">
                  <c:v/>
                </c:pt>
                <c:pt idx="39">
                  <c:v/>
                </c:pt>
                <c:pt idx="40">
                  <c:v/>
                </c:pt>
                <c:pt idx="41">
                  <c:v/>
                </c:pt>
                <c:pt idx="42">
                  <c:v>Nov 25</c:v>
                </c:pt>
                <c:pt idx="43">
                  <c:v/>
                </c:pt>
                <c:pt idx="44">
                  <c:v/>
                </c:pt>
                <c:pt idx="45">
                  <c:v/>
                </c:pt>
                <c:pt idx="46">
                  <c:v/>
                </c:pt>
                <c:pt idx="47">
                  <c:v/>
                </c:pt>
                <c:pt idx="48">
                  <c:v>Jul 26</c:v>
                </c:pt>
                <c:pt idx="49">
                  <c:v/>
                </c:pt>
                <c:pt idx="50">
                  <c:v/>
                </c:pt>
                <c:pt idx="51">
                  <c:v/>
                </c:pt>
                <c:pt idx="52">
                  <c:v/>
                </c:pt>
                <c:pt idx="53">
                  <c:v/>
                </c:pt>
                <c:pt idx="54">
                  <c:v>Jan 27</c:v>
                </c:pt>
                <c:pt idx="55">
                  <c:v/>
                </c:pt>
                <c:pt idx="56">
                  <c:v/>
                </c:pt>
                <c:pt idx="57">
                  <c:v/>
                </c:pt>
                <c:pt idx="58">
                  <c:v/>
                </c:pt>
                <c:pt idx="59">
                  <c:v/>
                </c:pt>
              </c:strCache>
            </c:strRef>
          </c:cat>
          <c:val>
            <c:numRef>
              <c:f>Sheet1!$D$2:$D$61</c:f>
              <c:numCache>
                <c:formatCode>General</c:formatCode>
                <c:ptCount val="60"/>
                <c:pt idx="48">
                  <c:v>85566791680.0</c:v>
                </c:pt>
                <c:pt idx="49">
                  <c:v>84239147008.0</c:v>
                </c:pt>
                <c:pt idx="50">
                  <c:v>82077360128.0</c:v>
                </c:pt>
                <c:pt idx="51">
                  <c:v>81166950400.0</c:v>
                </c:pt>
                <c:pt idx="52">
                  <c:v>79281856512.0</c:v>
                </c:pt>
                <c:pt idx="53">
                  <c:v>77707730944.0</c:v>
                </c:pt>
                <c:pt idx="54">
                  <c:v>77595926528.0</c:v>
                </c:pt>
                <c:pt idx="55">
                  <c:v>76891611136.0</c:v>
                </c:pt>
                <c:pt idx="56">
                  <c:v>75480367104.0</c:v>
                </c:pt>
                <c:pt idx="57">
                  <c:v>75048083456.0</c:v>
                </c:pt>
                <c:pt idx="58">
                  <c:v>72712798208.0</c:v>
                </c:pt>
                <c:pt idx="59">
                  <c:v>71915274240.0</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Jul 21</c:v>
                </c:pt>
                <c:pt idx="1">
                  <c:v/>
                </c:pt>
                <c:pt idx="2">
                  <c:v/>
                </c:pt>
                <c:pt idx="3">
                  <c:v/>
                </c:pt>
                <c:pt idx="4">
                  <c:v/>
                </c:pt>
                <c:pt idx="5">
                  <c:v/>
                </c:pt>
                <c:pt idx="6">
                  <c:v>Jan 22</c:v>
                </c:pt>
                <c:pt idx="7">
                  <c:v/>
                </c:pt>
                <c:pt idx="8">
                  <c:v/>
                </c:pt>
                <c:pt idx="9">
                  <c:v/>
                </c:pt>
                <c:pt idx="10">
                  <c:v/>
                </c:pt>
                <c:pt idx="11">
                  <c:v/>
                </c:pt>
                <c:pt idx="12">
                  <c:v>Jul 22</c:v>
                </c:pt>
                <c:pt idx="13">
                  <c:v/>
                </c:pt>
                <c:pt idx="14">
                  <c:v/>
                </c:pt>
                <c:pt idx="15">
                  <c:v/>
                </c:pt>
                <c:pt idx="16">
                  <c:v/>
                </c:pt>
                <c:pt idx="17">
                  <c:v/>
                </c:pt>
                <c:pt idx="18">
                  <c:v>Jan 23</c:v>
                </c:pt>
                <c:pt idx="19">
                  <c:v/>
                </c:pt>
                <c:pt idx="20">
                  <c:v/>
                </c:pt>
                <c:pt idx="21">
                  <c:v/>
                </c:pt>
                <c:pt idx="22">
                  <c:v/>
                </c:pt>
                <c:pt idx="23">
                  <c:v/>
                </c:pt>
                <c:pt idx="24">
                  <c:v>Jul 23</c:v>
                </c:pt>
                <c:pt idx="25">
                  <c:v/>
                </c:pt>
                <c:pt idx="26">
                  <c:v/>
                </c:pt>
                <c:pt idx="27">
                  <c:v/>
                </c:pt>
                <c:pt idx="28">
                  <c:v/>
                </c:pt>
                <c:pt idx="29">
                  <c:v/>
                </c:pt>
                <c:pt idx="30">
                  <c:v>Aug 24</c:v>
                </c:pt>
                <c:pt idx="31">
                  <c:v/>
                </c:pt>
                <c:pt idx="32">
                  <c:v/>
                </c:pt>
                <c:pt idx="33">
                  <c:v/>
                </c:pt>
                <c:pt idx="34">
                  <c:v/>
                </c:pt>
                <c:pt idx="35">
                  <c:v/>
                </c:pt>
                <c:pt idx="36">
                  <c:v>Apr 25</c:v>
                </c:pt>
                <c:pt idx="37">
                  <c:v/>
                </c:pt>
                <c:pt idx="38">
                  <c:v/>
                </c:pt>
                <c:pt idx="39">
                  <c:v/>
                </c:pt>
                <c:pt idx="40">
                  <c:v/>
                </c:pt>
                <c:pt idx="41">
                  <c:v/>
                </c:pt>
                <c:pt idx="42">
                  <c:v>Nov 25</c:v>
                </c:pt>
                <c:pt idx="43">
                  <c:v/>
                </c:pt>
                <c:pt idx="44">
                  <c:v/>
                </c:pt>
                <c:pt idx="45">
                  <c:v/>
                </c:pt>
                <c:pt idx="46">
                  <c:v/>
                </c:pt>
                <c:pt idx="47">
                  <c:v/>
                </c:pt>
                <c:pt idx="48">
                  <c:v>Jul 26</c:v>
                </c:pt>
                <c:pt idx="49">
                  <c:v/>
                </c:pt>
                <c:pt idx="50">
                  <c:v/>
                </c:pt>
                <c:pt idx="51">
                  <c:v/>
                </c:pt>
                <c:pt idx="52">
                  <c:v/>
                </c:pt>
                <c:pt idx="53">
                  <c:v/>
                </c:pt>
                <c:pt idx="54">
                  <c:v>Jan 27</c:v>
                </c:pt>
                <c:pt idx="55">
                  <c:v/>
                </c:pt>
                <c:pt idx="56">
                  <c:v/>
                </c:pt>
                <c:pt idx="57">
                  <c:v/>
                </c:pt>
                <c:pt idx="58">
                  <c:v/>
                </c:pt>
                <c:pt idx="59">
                  <c:v/>
                </c:pt>
              </c:strCache>
            </c:strRef>
          </c:cat>
          <c:val>
            <c:numRef>
              <c:f>Sheet1!$E$2:$E$61</c:f>
              <c:numCache>
                <c:formatCode>General</c:formatCode>
                <c:ptCount val="60"/>
                <c:pt idx="48">
                  <c:v>92485697536.0</c:v>
                </c:pt>
                <c:pt idx="49">
                  <c:v>94157242368.0</c:v>
                </c:pt>
                <c:pt idx="50">
                  <c:v>96233472000.0</c:v>
                </c:pt>
                <c:pt idx="51">
                  <c:v>98316189696.0</c:v>
                </c:pt>
                <c:pt idx="52">
                  <c:v>100429619200.0</c:v>
                </c:pt>
                <c:pt idx="53">
                  <c:v>101814657024.0</c:v>
                </c:pt>
                <c:pt idx="54">
                  <c:v>103696400384.0</c:v>
                </c:pt>
                <c:pt idx="55">
                  <c:v>105355534336.0</c:v>
                </c:pt>
                <c:pt idx="56">
                  <c:v>106818093056.0</c:v>
                </c:pt>
                <c:pt idx="57">
                  <c:v>107629780992.0</c:v>
                </c:pt>
                <c:pt idx="58">
                  <c:v>109765148672.0</c:v>
                </c:pt>
                <c:pt idx="59">
                  <c:v>111814197248.0</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quot;M&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Sheet1!$B$2:$B$61</c:f>
              <c:numCache>
                <c:formatCode>General</c:formatCode>
                <c:ptCount val="60"/>
                <c:pt idx="0">
                  <c:v>15.963855</c:v>
                </c:pt>
                <c:pt idx="1">
                  <c:v>16.831683</c:v>
                </c:pt>
                <c:pt idx="2">
                  <c:v>15.204678</c:v>
                </c:pt>
                <c:pt idx="3">
                  <c:v>13.475177</c:v>
                </c:pt>
                <c:pt idx="4">
                  <c:v>-16.149068</c:v>
                </c:pt>
                <c:pt idx="5">
                  <c:v>-4.850746</c:v>
                </c:pt>
                <c:pt idx="6">
                  <c:v>-2.262443</c:v>
                </c:pt>
                <c:pt idx="7">
                  <c:v>-1.182432</c:v>
                </c:pt>
                <c:pt idx="8">
                  <c:v>-1.945525</c:v>
                </c:pt>
                <c:pt idx="9">
                  <c:v>0.501505</c:v>
                </c:pt>
                <c:pt idx="10">
                  <c:v>0.08643</c:v>
                </c:pt>
                <c:pt idx="11">
                  <c:v>2.34375</c:v>
                </c:pt>
                <c:pt idx="12">
                  <c:v>3.311688</c:v>
                </c:pt>
                <c:pt idx="13">
                  <c:v>1.694915</c:v>
                </c:pt>
                <c:pt idx="14">
                  <c:v>2.791878</c:v>
                </c:pt>
                <c:pt idx="15">
                  <c:v>3.482143</c:v>
                </c:pt>
                <c:pt idx="16">
                  <c:v>9.62963</c:v>
                </c:pt>
                <c:pt idx="17">
                  <c:v>9.803922</c:v>
                </c:pt>
                <c:pt idx="18">
                  <c:v>6.481481</c:v>
                </c:pt>
                <c:pt idx="19">
                  <c:v>7.350427</c:v>
                </c:pt>
                <c:pt idx="20">
                  <c:v>9.126984</c:v>
                </c:pt>
                <c:pt idx="21">
                  <c:v>8.183633</c:v>
                </c:pt>
                <c:pt idx="22">
                  <c:v>8.376511</c:v>
                </c:pt>
                <c:pt idx="23">
                  <c:v>8.015267</c:v>
                </c:pt>
                <c:pt idx="24">
                  <c:v>8.736644</c:v>
                </c:pt>
                <c:pt idx="25">
                  <c:v>8.777778</c:v>
                </c:pt>
                <c:pt idx="26">
                  <c:v>7.061728</c:v>
                </c:pt>
                <c:pt idx="27">
                  <c:v>9.361519</c:v>
                </c:pt>
                <c:pt idx="28">
                  <c:v>2.027027</c:v>
                </c:pt>
                <c:pt idx="29">
                  <c:v>5.357143</c:v>
                </c:pt>
                <c:pt idx="30">
                  <c:v>7.826087</c:v>
                </c:pt>
                <c:pt idx="31">
                  <c:v>7.324841</c:v>
                </c:pt>
                <c:pt idx="32">
                  <c:v>7.878788</c:v>
                </c:pt>
                <c:pt idx="33">
                  <c:v>8.118081</c:v>
                </c:pt>
                <c:pt idx="34">
                  <c:v>8.366534</c:v>
                </c:pt>
                <c:pt idx="35">
                  <c:v>8.833922</c:v>
                </c:pt>
                <c:pt idx="36">
                  <c:v>8.67052</c:v>
                </c:pt>
                <c:pt idx="37">
                  <c:v>8.784474</c:v>
                </c:pt>
                <c:pt idx="38">
                  <c:v>8.856089</c:v>
                </c:pt>
                <c:pt idx="39">
                  <c:v>8.954635</c:v>
                </c:pt>
                <c:pt idx="40">
                  <c:v>11.258278</c:v>
                </c:pt>
                <c:pt idx="41">
                  <c:v>8.813559</c:v>
                </c:pt>
                <c:pt idx="42">
                  <c:v>9.072581</c:v>
                </c:pt>
                <c:pt idx="43">
                  <c:v>9.792285</c:v>
                </c:pt>
                <c:pt idx="44">
                  <c:v>9.550562</c:v>
                </c:pt>
                <c:pt idx="45">
                  <c:v>11.177474</c:v>
                </c:pt>
                <c:pt idx="46">
                  <c:v>11.764706</c:v>
                </c:pt>
                <c:pt idx="47">
                  <c:v>12.337662</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Sheet1!$C$2:$C$61</c:f>
              <c:numCache>
                <c:formatCode>General</c:formatCode>
                <c:ptCount val="60"/>
                <c:pt idx="47">
                  <c:v>12.337662</c:v>
                </c:pt>
                <c:pt idx="48">
                  <c:v>11.876461029052734</c:v>
                </c:pt>
                <c:pt idx="49">
                  <c:v>11.667823791503906</c:v>
                </c:pt>
                <c:pt idx="50">
                  <c:v>11.596569061279297</c:v>
                </c:pt>
                <c:pt idx="51">
                  <c:v>11.544692039489746</c:v>
                </c:pt>
                <c:pt idx="52">
                  <c:v>11.181497573852539</c:v>
                </c:pt>
                <c:pt idx="53">
                  <c:v>11.393674850463867</c:v>
                </c:pt>
                <c:pt idx="54">
                  <c:v>11.434438705444336</c:v>
                </c:pt>
                <c:pt idx="55">
                  <c:v>11.422037124633789</c:v>
                </c:pt>
                <c:pt idx="56">
                  <c:v>11.482376098632812</c:v>
                </c:pt>
                <c:pt idx="57">
                  <c:v>11.511495590209961</c:v>
                </c:pt>
                <c:pt idx="58">
                  <c:v>11.524229049682617</c:v>
                </c:pt>
                <c:pt idx="59">
                  <c:v>11.554500579833984</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Sheet1!$D$2:$D$61</c:f>
              <c:numCache>
                <c:formatCode>General</c:formatCode>
                <c:ptCount val="60"/>
                <c:pt idx="48">
                  <c:v>9.789298057556152</c:v>
                </c:pt>
                <c:pt idx="49">
                  <c:v>9.272027969360352</c:v>
                </c:pt>
                <c:pt idx="50">
                  <c:v>8.664010047912598</c:v>
                </c:pt>
                <c:pt idx="51">
                  <c:v>8.173775672912598</c:v>
                </c:pt>
                <c:pt idx="52">
                  <c:v>6.787439346313477</c:v>
                </c:pt>
                <c:pt idx="53">
                  <c:v>6.872750282287598</c:v>
                </c:pt>
                <c:pt idx="54">
                  <c:v>7.037604331970215</c:v>
                </c:pt>
                <c:pt idx="55">
                  <c:v>7.049450874328613</c:v>
                </c:pt>
                <c:pt idx="56">
                  <c:v>6.826763153076172</c:v>
                </c:pt>
                <c:pt idx="57">
                  <c:v>6.849137783050537</c:v>
                </c:pt>
                <c:pt idx="58">
                  <c:v>6.452612400054932</c:v>
                </c:pt>
                <c:pt idx="59">
                  <c:v>6.1714630126953125</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Sheet1!$E$2:$E$61</c:f>
              <c:numCache>
                <c:formatCode>General</c:formatCode>
                <c:ptCount val="60"/>
                <c:pt idx="48">
                  <c:v>13.945768356323242</c:v>
                </c:pt>
                <c:pt idx="49">
                  <c:v>14.282896041870117</c:v>
                </c:pt>
                <c:pt idx="50">
                  <c:v>14.488670349121094</c:v>
                </c:pt>
                <c:pt idx="51">
                  <c:v>14.894803047180176</c:v>
                </c:pt>
                <c:pt idx="52">
                  <c:v>15.329439163208008</c:v>
                </c:pt>
                <c:pt idx="53">
                  <c:v>15.946891784667969</c:v>
                </c:pt>
                <c:pt idx="54">
                  <c:v>15.727828979492188</c:v>
                </c:pt>
                <c:pt idx="55">
                  <c:v>15.755483627319336</c:v>
                </c:pt>
                <c:pt idx="56">
                  <c:v>16.152456283569336</c:v>
                </c:pt>
                <c:pt idx="57">
                  <c:v>16.404218673706055</c:v>
                </c:pt>
                <c:pt idx="58">
                  <c:v>16.694292068481445</c:v>
                </c:pt>
                <c:pt idx="59">
                  <c:v>17.172645568847656</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chart>
    <c:title>
      <c:tx>
        <c:rich>
          <a:bodyPr/>
          <a:lstStyle/>
          <a:p>
            <a:r>
              <a:rPr sz="1200"/>
              <a:t>CPI YoY (%)</a:t>
            </a:r>
          </a:p>
        </c:rich>
      </c:tx>
      <c:layout/>
      <c:overlay val="0"/>
    </c:title>
    <c:autoTitleDeleted val="0"/>
    <c:plotArea>
      <c:lineChart>
        <c:grouping val="standard"/>
        <c:varyColors val="0"/>
        <c:ser>
          <c:idx val="0"/>
          <c:order val="0"/>
          <c:tx>
            <c:strRef>
              <c:f>Sheet1!$B$1</c:f>
              <c:strCache>
                <c:ptCount val="1"/>
                <c:pt idx="0">
                  <c:v>YoY</c:v>
                </c:pt>
              </c:strCache>
            </c:strRef>
          </c:tx>
          <c:spPr>
            <a:ln w="19050">
              <a:solidFill>
                <a:srgbClr val="8E0100"/>
              </a:solidFill>
            </a:ln>
          </c:spPr>
          <c:marker>
            <c:symbol val="none"/>
          </c:marker>
          <c:cat>
            <c:strRef>
              <c:f>Sheet1!$A$2:$A$49</c:f>
              <c:strCache>
                <c:ptCount val="48"/>
                <c:pt idx="0">
                  <c:v>Sep 22</c:v>
                </c:pt>
                <c:pt idx="1">
                  <c:v>Oct 22</c:v>
                </c:pt>
                <c:pt idx="2">
                  <c:v>Nov 22</c:v>
                </c:pt>
                <c:pt idx="3">
                  <c:v>Dec 22</c:v>
                </c:pt>
                <c:pt idx="4">
                  <c:v>Jan 23</c:v>
                </c:pt>
                <c:pt idx="5">
                  <c:v>Feb 23</c:v>
                </c:pt>
                <c:pt idx="6">
                  <c:v>Mar 23</c:v>
                </c:pt>
                <c:pt idx="7">
                  <c:v>Apr 23</c:v>
                </c:pt>
                <c:pt idx="8">
                  <c:v>May 23</c:v>
                </c:pt>
                <c:pt idx="9">
                  <c:v>Jun 23</c:v>
                </c:pt>
                <c:pt idx="10">
                  <c:v>Jul 23</c:v>
                </c:pt>
                <c:pt idx="11">
                  <c:v>Aug 23</c:v>
                </c:pt>
                <c:pt idx="12">
                  <c:v>Sep 23</c:v>
                </c:pt>
                <c:pt idx="13">
                  <c:v>Oct 23</c:v>
                </c:pt>
                <c:pt idx="14">
                  <c:v>Nov 23</c:v>
                </c:pt>
                <c:pt idx="15">
                  <c:v>Dec 23</c:v>
                </c:pt>
                <c:pt idx="16">
                  <c:v>Jan 24</c:v>
                </c:pt>
                <c:pt idx="17">
                  <c:v>Feb 24</c:v>
                </c:pt>
                <c:pt idx="18">
                  <c:v>Mar 24</c:v>
                </c:pt>
                <c:pt idx="19">
                  <c:v>Apr 24</c:v>
                </c:pt>
                <c:pt idx="20">
                  <c:v>May 24</c:v>
                </c:pt>
                <c:pt idx="21">
                  <c:v>Jun 24</c:v>
                </c:pt>
                <c:pt idx="22">
                  <c:v>Jul 24</c:v>
                </c:pt>
                <c:pt idx="23">
                  <c:v>Aug 24</c:v>
                </c:pt>
                <c:pt idx="24">
                  <c:v>Sep 24</c:v>
                </c:pt>
                <c:pt idx="25">
                  <c:v>Oct 24</c:v>
                </c:pt>
                <c:pt idx="26">
                  <c:v>Nov 24</c:v>
                </c:pt>
                <c:pt idx="27">
                  <c:v>Dec 24</c:v>
                </c:pt>
                <c:pt idx="28">
                  <c:v>Jan 25</c:v>
                </c:pt>
                <c:pt idx="29">
                  <c:v>Feb 25</c:v>
                </c:pt>
                <c:pt idx="30">
                  <c:v>Mar 25</c:v>
                </c:pt>
                <c:pt idx="31">
                  <c:v>Apr 25</c:v>
                </c:pt>
                <c:pt idx="32">
                  <c:v>May 25</c:v>
                </c:pt>
                <c:pt idx="33">
                  <c:v>Jun 25</c:v>
                </c:pt>
                <c:pt idx="34">
                  <c:v>Jul 25</c:v>
                </c:pt>
                <c:pt idx="35">
                  <c:v>Aug 25</c:v>
                </c:pt>
                <c:pt idx="36">
                  <c:v>Sep 25</c:v>
                </c:pt>
                <c:pt idx="37">
                  <c:v>Oct 25</c:v>
                </c:pt>
                <c:pt idx="38">
                  <c:v>Nov 25</c:v>
                </c:pt>
                <c:pt idx="39">
                  <c:v>Dec 25</c:v>
                </c:pt>
                <c:pt idx="40">
                  <c:v>Jan 26</c:v>
                </c:pt>
                <c:pt idx="41">
                  <c:v>Feb 26</c:v>
                </c:pt>
                <c:pt idx="42">
                  <c:v>Mar 26</c:v>
                </c:pt>
                <c:pt idx="43">
                  <c:v>Apr 26</c:v>
                </c:pt>
                <c:pt idx="44">
                  <c:v>May 26</c:v>
                </c:pt>
                <c:pt idx="45">
                  <c:v>Jun 26</c:v>
                </c:pt>
                <c:pt idx="46">
                  <c:v>Jul 26</c:v>
                </c:pt>
                <c:pt idx="47">
                  <c:v>Aug 26</c:v>
                </c:pt>
              </c:strCache>
            </c:strRef>
          </c:cat>
          <c:val>
            <c:numRef>
              <c:f>Sheet1!$B$2:$B$49</c:f>
              <c:numCache>
                <c:formatCode>General</c:formatCode>
                <c:ptCount val="48"/>
                <c:pt idx="0">
                  <c:v>3.94</c:v>
                </c:pt>
                <c:pt idx="1">
                  <c:v>4.3</c:v>
                </c:pt>
                <c:pt idx="2">
                  <c:v>4.37</c:v>
                </c:pt>
                <c:pt idx="3">
                  <c:v>4.55</c:v>
                </c:pt>
                <c:pt idx="4">
                  <c:v>4.89</c:v>
                </c:pt>
                <c:pt idx="5">
                  <c:v>4.31</c:v>
                </c:pt>
                <c:pt idx="6">
                  <c:v>3.35</c:v>
                </c:pt>
                <c:pt idx="7">
                  <c:v>2.81</c:v>
                </c:pt>
                <c:pt idx="8">
                  <c:v>2.43</c:v>
                </c:pt>
                <c:pt idx="9">
                  <c:v>2.0</c:v>
                </c:pt>
                <c:pt idx="10">
                  <c:v>2.06</c:v>
                </c:pt>
                <c:pt idx="11">
                  <c:v>2.96</c:v>
                </c:pt>
                <c:pt idx="12">
                  <c:v>3.66</c:v>
                </c:pt>
                <c:pt idx="13">
                  <c:v>3.59</c:v>
                </c:pt>
                <c:pt idx="14">
                  <c:v>3.45</c:v>
                </c:pt>
                <c:pt idx="15">
                  <c:v>3.58</c:v>
                </c:pt>
                <c:pt idx="16">
                  <c:v>3.37</c:v>
                </c:pt>
                <c:pt idx="17">
                  <c:v>3.98</c:v>
                </c:pt>
                <c:pt idx="18">
                  <c:v>3.97</c:v>
                </c:pt>
                <c:pt idx="19">
                  <c:v>4.4</c:v>
                </c:pt>
                <c:pt idx="20">
                  <c:v>4.44</c:v>
                </c:pt>
                <c:pt idx="21">
                  <c:v>4.34</c:v>
                </c:pt>
                <c:pt idx="22">
                  <c:v>4.36</c:v>
                </c:pt>
                <c:pt idx="23">
                  <c:v>3.45</c:v>
                </c:pt>
                <c:pt idx="24">
                  <c:v>2.63</c:v>
                </c:pt>
                <c:pt idx="25">
                  <c:v>2.89</c:v>
                </c:pt>
                <c:pt idx="26">
                  <c:v>2.77</c:v>
                </c:pt>
                <c:pt idx="27">
                  <c:v>2.94</c:v>
                </c:pt>
                <c:pt idx="28">
                  <c:v>3.63</c:v>
                </c:pt>
                <c:pt idx="29">
                  <c:v>2.91</c:v>
                </c:pt>
                <c:pt idx="30">
                  <c:v>3.13</c:v>
                </c:pt>
                <c:pt idx="31">
                  <c:v>3.12</c:v>
                </c:pt>
                <c:pt idx="32">
                  <c:v>3.24</c:v>
                </c:pt>
                <c:pt idx="33">
                  <c:v>3.57</c:v>
                </c:pt>
                <c:pt idx="34">
                  <c:v>3.19</c:v>
                </c:pt>
                <c:pt idx="35">
                  <c:v>3.24</c:v>
                </c:pt>
                <c:pt idx="36">
                  <c:v>3.38</c:v>
                </c:pt>
                <c:pt idx="37">
                  <c:v>3.25</c:v>
                </c:pt>
                <c:pt idx="38">
                  <c:v>3.58</c:v>
                </c:pt>
                <c:pt idx="39">
                  <c:v>3.48</c:v>
                </c:pt>
                <c:pt idx="40">
                  <c:v>2.53</c:v>
                </c:pt>
                <c:pt idx="41">
                  <c:v>3.35</c:v>
                </c:pt>
                <c:pt idx="42">
                  <c:v>4.65</c:v>
                </c:pt>
                <c:pt idx="43">
                  <c:v>5.46</c:v>
                </c:pt>
                <c:pt idx="44">
                  <c:v>5.6</c:v>
                </c:pt>
                <c:pt idx="45">
                  <c:v>4.69</c:v>
                </c:pt>
                <c:pt idx="46">
                  <c:v>4.45</c:v>
                </c:pt>
                <c:pt idx="47">
                  <c:v>4.89</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 sourceLinked="0"/>
        <c:majorTickMark val="out"/>
        <c:minorTickMark val="none"/>
        <c:tickLblPos val="nextTo"/>
        <c:crossAx val="2118791784"/>
        <c:crosses val="autoZero"/>
      </c:valAx>
    </c:plotArea>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Apr 24</c:v>
                </c:pt>
                <c:pt idx="19">
                  <c:v/>
                </c:pt>
                <c:pt idx="20">
                  <c:v/>
                </c:pt>
                <c:pt idx="21">
                  <c:v/>
                </c:pt>
                <c:pt idx="22">
                  <c:v/>
                </c:pt>
                <c:pt idx="23">
                  <c:v/>
                </c:pt>
                <c:pt idx="24">
                  <c:v>Oct 24</c:v>
                </c:pt>
                <c:pt idx="25">
                  <c:v/>
                </c:pt>
                <c:pt idx="26">
                  <c:v/>
                </c:pt>
                <c:pt idx="27">
                  <c:v/>
                </c:pt>
                <c:pt idx="28">
                  <c:v/>
                </c:pt>
                <c:pt idx="29">
                  <c:v/>
                </c:pt>
                <c:pt idx="30">
                  <c:v>Apr 25</c:v>
                </c:pt>
                <c:pt idx="31">
                  <c:v/>
                </c:pt>
                <c:pt idx="32">
                  <c:v/>
                </c:pt>
                <c:pt idx="33">
                  <c:v/>
                </c:pt>
                <c:pt idx="34">
                  <c:v/>
                </c:pt>
                <c:pt idx="35">
                  <c:v/>
                </c:pt>
                <c:pt idx="36">
                  <c:v>Oct 25</c:v>
                </c:pt>
                <c:pt idx="37">
                  <c:v/>
                </c:pt>
                <c:pt idx="38">
                  <c:v/>
                </c:pt>
                <c:pt idx="39">
                  <c:v/>
                </c:pt>
                <c:pt idx="40">
                  <c:v/>
                </c:pt>
                <c:pt idx="41">
                  <c:v/>
                </c:pt>
                <c:pt idx="42">
                  <c:v>Apr 26</c:v>
                </c:pt>
                <c:pt idx="43">
                  <c:v/>
                </c:pt>
                <c:pt idx="44">
                  <c:v/>
                </c:pt>
                <c:pt idx="45">
                  <c:v/>
                </c:pt>
                <c:pt idx="46">
                  <c:v/>
                </c:pt>
                <c:pt idx="47">
                  <c:v/>
                </c:pt>
                <c:pt idx="48">
                  <c:v>Nov 26</c:v>
                </c:pt>
                <c:pt idx="49">
                  <c:v/>
                </c:pt>
                <c:pt idx="50">
                  <c:v/>
                </c:pt>
                <c:pt idx="51">
                  <c:v/>
                </c:pt>
                <c:pt idx="52">
                  <c:v/>
                </c:pt>
                <c:pt idx="53">
                  <c:v/>
                </c:pt>
                <c:pt idx="54">
                  <c:v>May 27</c:v>
                </c:pt>
                <c:pt idx="55">
                  <c:v/>
                </c:pt>
                <c:pt idx="56">
                  <c:v/>
                </c:pt>
                <c:pt idx="57">
                  <c:v/>
                </c:pt>
                <c:pt idx="58">
                  <c:v/>
                </c:pt>
                <c:pt idx="59">
                  <c:v/>
                </c:pt>
              </c:strCache>
            </c:strRef>
          </c:cat>
          <c:val>
            <c:numRef>
              <c:f>Sheet1!$B$2:$B$61</c:f>
              <c:numCache>
                <c:formatCode>General</c:formatCode>
                <c:ptCount val="60"/>
                <c:pt idx="0">
                  <c:v>1027.939941</c:v>
                </c:pt>
                <c:pt idx="1">
                  <c:v>1048.420044</c:v>
                </c:pt>
                <c:pt idx="2">
                  <c:v>1007.090027</c:v>
                </c:pt>
                <c:pt idx="3">
                  <c:v>1111.180054</c:v>
                </c:pt>
                <c:pt idx="4">
                  <c:v>1024.680054</c:v>
                </c:pt>
                <c:pt idx="5">
                  <c:v>1064.640015</c:v>
                </c:pt>
                <c:pt idx="6">
                  <c:v>1049.119995</c:v>
                </c:pt>
                <c:pt idx="7">
                  <c:v>1075.170044</c:v>
                </c:pt>
                <c:pt idx="8">
                  <c:v>1120.180054</c:v>
                </c:pt>
                <c:pt idx="9">
                  <c:v>1222.900024</c:v>
                </c:pt>
                <c:pt idx="10">
                  <c:v>1224.050049</c:v>
                </c:pt>
                <c:pt idx="11">
                  <c:v>1154.150024</c:v>
                </c:pt>
                <c:pt idx="12">
                  <c:v>1028.189941</c:v>
                </c:pt>
                <c:pt idx="13">
                  <c:v>1094.130005</c:v>
                </c:pt>
                <c:pt idx="14">
                  <c:v>1129.930054</c:v>
                </c:pt>
                <c:pt idx="15">
                  <c:v>1164.310059</c:v>
                </c:pt>
                <c:pt idx="16">
                  <c:v>1252.72998</c:v>
                </c:pt>
                <c:pt idx="17">
                  <c:v>1284.089966</c:v>
                </c:pt>
                <c:pt idx="18">
                  <c:v>1209.52002</c:v>
                </c:pt>
                <c:pt idx="19">
                  <c:v>1261.719971</c:v>
                </c:pt>
                <c:pt idx="20">
                  <c:v>1245.319946</c:v>
                </c:pt>
                <c:pt idx="21">
                  <c:v>1251.51001</c:v>
                </c:pt>
                <c:pt idx="22">
                  <c:v>1283.869995</c:v>
                </c:pt>
                <c:pt idx="23">
                  <c:v>1287.939941</c:v>
                </c:pt>
                <c:pt idx="24">
                  <c:v>1264.47998</c:v>
                </c:pt>
                <c:pt idx="25">
                  <c:v>1250.459961</c:v>
                </c:pt>
                <c:pt idx="26">
                  <c:v>1266.780029</c:v>
                </c:pt>
                <c:pt idx="27">
                  <c:v>1265.050049</c:v>
                </c:pt>
                <c:pt idx="28">
                  <c:v>1305.359985</c:v>
                </c:pt>
                <c:pt idx="29">
                  <c:v>1306.859985</c:v>
                </c:pt>
                <c:pt idx="30">
                  <c:v>1226.300049</c:v>
                </c:pt>
                <c:pt idx="31">
                  <c:v>1332.599976</c:v>
                </c:pt>
                <c:pt idx="32">
                  <c:v>1376.069946</c:v>
                </c:pt>
                <c:pt idx="33">
                  <c:v>1502.52002</c:v>
                </c:pt>
                <c:pt idx="34">
                  <c:v>1682.21</c:v>
                </c:pt>
                <c:pt idx="35">
                  <c:v>1661.7</c:v>
                </c:pt>
                <c:pt idx="36">
                  <c:v>1639.65</c:v>
                </c:pt>
                <c:pt idx="37">
                  <c:v>1690.99</c:v>
                </c:pt>
                <c:pt idx="38">
                  <c:v>1784.49</c:v>
                </c:pt>
                <c:pt idx="39">
                  <c:v>1829.04</c:v>
                </c:pt>
                <c:pt idx="40">
                  <c:v>1880.33</c:v>
                </c:pt>
                <c:pt idx="41">
                  <c:v>1674.49</c:v>
                </c:pt>
                <c:pt idx="42">
                  <c:v>1854.1</c:v>
                </c:pt>
                <c:pt idx="43">
                  <c:v>1863.49</c:v>
                </c:pt>
                <c:pt idx="44">
                  <c:v>1860.01</c:v>
                </c:pt>
                <c:pt idx="45">
                  <c:v>1735.78</c:v>
                </c:pt>
                <c:pt idx="46">
                  <c:v>1832.12</c:v>
                </c:pt>
                <c:pt idx="47">
                  <c:v>1827.72</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Apr 24</c:v>
                </c:pt>
                <c:pt idx="19">
                  <c:v/>
                </c:pt>
                <c:pt idx="20">
                  <c:v/>
                </c:pt>
                <c:pt idx="21">
                  <c:v/>
                </c:pt>
                <c:pt idx="22">
                  <c:v/>
                </c:pt>
                <c:pt idx="23">
                  <c:v/>
                </c:pt>
                <c:pt idx="24">
                  <c:v>Oct 24</c:v>
                </c:pt>
                <c:pt idx="25">
                  <c:v/>
                </c:pt>
                <c:pt idx="26">
                  <c:v/>
                </c:pt>
                <c:pt idx="27">
                  <c:v/>
                </c:pt>
                <c:pt idx="28">
                  <c:v/>
                </c:pt>
                <c:pt idx="29">
                  <c:v/>
                </c:pt>
                <c:pt idx="30">
                  <c:v>Apr 25</c:v>
                </c:pt>
                <c:pt idx="31">
                  <c:v/>
                </c:pt>
                <c:pt idx="32">
                  <c:v/>
                </c:pt>
                <c:pt idx="33">
                  <c:v/>
                </c:pt>
                <c:pt idx="34">
                  <c:v/>
                </c:pt>
                <c:pt idx="35">
                  <c:v/>
                </c:pt>
                <c:pt idx="36">
                  <c:v>Oct 25</c:v>
                </c:pt>
                <c:pt idx="37">
                  <c:v/>
                </c:pt>
                <c:pt idx="38">
                  <c:v/>
                </c:pt>
                <c:pt idx="39">
                  <c:v/>
                </c:pt>
                <c:pt idx="40">
                  <c:v/>
                </c:pt>
                <c:pt idx="41">
                  <c:v/>
                </c:pt>
                <c:pt idx="42">
                  <c:v>Apr 26</c:v>
                </c:pt>
                <c:pt idx="43">
                  <c:v/>
                </c:pt>
                <c:pt idx="44">
                  <c:v/>
                </c:pt>
                <c:pt idx="45">
                  <c:v/>
                </c:pt>
                <c:pt idx="46">
                  <c:v/>
                </c:pt>
                <c:pt idx="47">
                  <c:v/>
                </c:pt>
                <c:pt idx="48">
                  <c:v>Nov 26</c:v>
                </c:pt>
                <c:pt idx="49">
                  <c:v/>
                </c:pt>
                <c:pt idx="50">
                  <c:v/>
                </c:pt>
                <c:pt idx="51">
                  <c:v/>
                </c:pt>
                <c:pt idx="52">
                  <c:v/>
                </c:pt>
                <c:pt idx="53">
                  <c:v/>
                </c:pt>
                <c:pt idx="54">
                  <c:v>May 27</c:v>
                </c:pt>
                <c:pt idx="55">
                  <c:v/>
                </c:pt>
                <c:pt idx="56">
                  <c:v/>
                </c:pt>
                <c:pt idx="57">
                  <c:v/>
                </c:pt>
                <c:pt idx="58">
                  <c:v/>
                </c:pt>
                <c:pt idx="59">
                  <c:v/>
                </c:pt>
              </c:strCache>
            </c:strRef>
          </c:cat>
          <c:val>
            <c:numRef>
              <c:f>Sheet1!$C$2:$C$61</c:f>
              <c:numCache>
                <c:formatCode>General</c:formatCode>
                <c:ptCount val="60"/>
                <c:pt idx="47">
                  <c:v>1827.72</c:v>
                </c:pt>
                <c:pt idx="48">
                  <c:v>1804.558837890625</c:v>
                </c:pt>
                <c:pt idx="49">
                  <c:v>1794.63623046875</c:v>
                </c:pt>
                <c:pt idx="50">
                  <c:v>1796.881591796875</c:v>
                </c:pt>
                <c:pt idx="51">
                  <c:v>1799.681640625</c:v>
                </c:pt>
                <c:pt idx="52">
                  <c:v>1799.156494140625</c:v>
                </c:pt>
                <c:pt idx="53">
                  <c:v>1789.263427734375</c:v>
                </c:pt>
                <c:pt idx="54">
                  <c:v>1794.810302734375</c:v>
                </c:pt>
                <c:pt idx="55">
                  <c:v>1798.27099609375</c:v>
                </c:pt>
                <c:pt idx="56">
                  <c:v>1807.724853515625</c:v>
                </c:pt>
                <c:pt idx="57">
                  <c:v>1805.30908203125</c:v>
                </c:pt>
                <c:pt idx="58">
                  <c:v>1807.38720703125</c:v>
                </c:pt>
                <c:pt idx="59">
                  <c:v>1805.817626953125</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Apr 24</c:v>
                </c:pt>
                <c:pt idx="19">
                  <c:v/>
                </c:pt>
                <c:pt idx="20">
                  <c:v/>
                </c:pt>
                <c:pt idx="21">
                  <c:v/>
                </c:pt>
                <c:pt idx="22">
                  <c:v/>
                </c:pt>
                <c:pt idx="23">
                  <c:v/>
                </c:pt>
                <c:pt idx="24">
                  <c:v>Oct 24</c:v>
                </c:pt>
                <c:pt idx="25">
                  <c:v/>
                </c:pt>
                <c:pt idx="26">
                  <c:v/>
                </c:pt>
                <c:pt idx="27">
                  <c:v/>
                </c:pt>
                <c:pt idx="28">
                  <c:v/>
                </c:pt>
                <c:pt idx="29">
                  <c:v/>
                </c:pt>
                <c:pt idx="30">
                  <c:v>Apr 25</c:v>
                </c:pt>
                <c:pt idx="31">
                  <c:v/>
                </c:pt>
                <c:pt idx="32">
                  <c:v/>
                </c:pt>
                <c:pt idx="33">
                  <c:v/>
                </c:pt>
                <c:pt idx="34">
                  <c:v/>
                </c:pt>
                <c:pt idx="35">
                  <c:v/>
                </c:pt>
                <c:pt idx="36">
                  <c:v>Oct 25</c:v>
                </c:pt>
                <c:pt idx="37">
                  <c:v/>
                </c:pt>
                <c:pt idx="38">
                  <c:v/>
                </c:pt>
                <c:pt idx="39">
                  <c:v/>
                </c:pt>
                <c:pt idx="40">
                  <c:v/>
                </c:pt>
                <c:pt idx="41">
                  <c:v/>
                </c:pt>
                <c:pt idx="42">
                  <c:v>Apr 26</c:v>
                </c:pt>
                <c:pt idx="43">
                  <c:v/>
                </c:pt>
                <c:pt idx="44">
                  <c:v/>
                </c:pt>
                <c:pt idx="45">
                  <c:v/>
                </c:pt>
                <c:pt idx="46">
                  <c:v/>
                </c:pt>
                <c:pt idx="47">
                  <c:v/>
                </c:pt>
                <c:pt idx="48">
                  <c:v>Nov 26</c:v>
                </c:pt>
                <c:pt idx="49">
                  <c:v/>
                </c:pt>
                <c:pt idx="50">
                  <c:v/>
                </c:pt>
                <c:pt idx="51">
                  <c:v/>
                </c:pt>
                <c:pt idx="52">
                  <c:v/>
                </c:pt>
                <c:pt idx="53">
                  <c:v/>
                </c:pt>
                <c:pt idx="54">
                  <c:v>May 27</c:v>
                </c:pt>
                <c:pt idx="55">
                  <c:v/>
                </c:pt>
                <c:pt idx="56">
                  <c:v/>
                </c:pt>
                <c:pt idx="57">
                  <c:v/>
                </c:pt>
                <c:pt idx="58">
                  <c:v/>
                </c:pt>
                <c:pt idx="59">
                  <c:v/>
                </c:pt>
              </c:strCache>
            </c:strRef>
          </c:cat>
          <c:val>
            <c:numRef>
              <c:f>Sheet1!$D$2:$D$61</c:f>
              <c:numCache>
                <c:formatCode>General</c:formatCode>
                <c:ptCount val="60"/>
                <c:pt idx="48">
                  <c:v>1703.6435546875</c:v>
                </c:pt>
                <c:pt idx="49">
                  <c:v>1653.986328125</c:v>
                </c:pt>
                <c:pt idx="50">
                  <c:v>1609.43115234375</c:v>
                </c:pt>
                <c:pt idx="51">
                  <c:v>1597.327880859375</c:v>
                </c:pt>
                <c:pt idx="52">
                  <c:v>1564.52392578125</c:v>
                </c:pt>
                <c:pt idx="53">
                  <c:v>1531.1748046875</c:v>
                </c:pt>
                <c:pt idx="54">
                  <c:v>1514.7333984375</c:v>
                </c:pt>
                <c:pt idx="55">
                  <c:v>1489.368408203125</c:v>
                </c:pt>
                <c:pt idx="56">
                  <c:v>1460.3363037109375</c:v>
                </c:pt>
                <c:pt idx="57">
                  <c:v>1450.845947265625</c:v>
                </c:pt>
                <c:pt idx="58">
                  <c:v>1403.962890625</c:v>
                </c:pt>
                <c:pt idx="59">
                  <c:v>1358.6732177734375</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Oct 22</c:v>
                </c:pt>
                <c:pt idx="1">
                  <c:v/>
                </c:pt>
                <c:pt idx="2">
                  <c:v/>
                </c:pt>
                <c:pt idx="3">
                  <c:v/>
                </c:pt>
                <c:pt idx="4">
                  <c:v/>
                </c:pt>
                <c:pt idx="5">
                  <c:v/>
                </c:pt>
                <c:pt idx="6">
                  <c:v>Apr 23</c:v>
                </c:pt>
                <c:pt idx="7">
                  <c:v/>
                </c:pt>
                <c:pt idx="8">
                  <c:v/>
                </c:pt>
                <c:pt idx="9">
                  <c:v/>
                </c:pt>
                <c:pt idx="10">
                  <c:v/>
                </c:pt>
                <c:pt idx="11">
                  <c:v/>
                </c:pt>
                <c:pt idx="12">
                  <c:v>Oct 23</c:v>
                </c:pt>
                <c:pt idx="13">
                  <c:v/>
                </c:pt>
                <c:pt idx="14">
                  <c:v/>
                </c:pt>
                <c:pt idx="15">
                  <c:v/>
                </c:pt>
                <c:pt idx="16">
                  <c:v/>
                </c:pt>
                <c:pt idx="17">
                  <c:v/>
                </c:pt>
                <c:pt idx="18">
                  <c:v>Apr 24</c:v>
                </c:pt>
                <c:pt idx="19">
                  <c:v/>
                </c:pt>
                <c:pt idx="20">
                  <c:v/>
                </c:pt>
                <c:pt idx="21">
                  <c:v/>
                </c:pt>
                <c:pt idx="22">
                  <c:v/>
                </c:pt>
                <c:pt idx="23">
                  <c:v/>
                </c:pt>
                <c:pt idx="24">
                  <c:v>Oct 24</c:v>
                </c:pt>
                <c:pt idx="25">
                  <c:v/>
                </c:pt>
                <c:pt idx="26">
                  <c:v/>
                </c:pt>
                <c:pt idx="27">
                  <c:v/>
                </c:pt>
                <c:pt idx="28">
                  <c:v/>
                </c:pt>
                <c:pt idx="29">
                  <c:v/>
                </c:pt>
                <c:pt idx="30">
                  <c:v>Apr 25</c:v>
                </c:pt>
                <c:pt idx="31">
                  <c:v/>
                </c:pt>
                <c:pt idx="32">
                  <c:v/>
                </c:pt>
                <c:pt idx="33">
                  <c:v/>
                </c:pt>
                <c:pt idx="34">
                  <c:v/>
                </c:pt>
                <c:pt idx="35">
                  <c:v/>
                </c:pt>
                <c:pt idx="36">
                  <c:v>Oct 25</c:v>
                </c:pt>
                <c:pt idx="37">
                  <c:v/>
                </c:pt>
                <c:pt idx="38">
                  <c:v/>
                </c:pt>
                <c:pt idx="39">
                  <c:v/>
                </c:pt>
                <c:pt idx="40">
                  <c:v/>
                </c:pt>
                <c:pt idx="41">
                  <c:v/>
                </c:pt>
                <c:pt idx="42">
                  <c:v>Apr 26</c:v>
                </c:pt>
                <c:pt idx="43">
                  <c:v/>
                </c:pt>
                <c:pt idx="44">
                  <c:v/>
                </c:pt>
                <c:pt idx="45">
                  <c:v/>
                </c:pt>
                <c:pt idx="46">
                  <c:v/>
                </c:pt>
                <c:pt idx="47">
                  <c:v/>
                </c:pt>
                <c:pt idx="48">
                  <c:v>Nov 26</c:v>
                </c:pt>
                <c:pt idx="49">
                  <c:v/>
                </c:pt>
                <c:pt idx="50">
                  <c:v/>
                </c:pt>
                <c:pt idx="51">
                  <c:v/>
                </c:pt>
                <c:pt idx="52">
                  <c:v/>
                </c:pt>
                <c:pt idx="53">
                  <c:v/>
                </c:pt>
                <c:pt idx="54">
                  <c:v>May 27</c:v>
                </c:pt>
                <c:pt idx="55">
                  <c:v/>
                </c:pt>
                <c:pt idx="56">
                  <c:v/>
                </c:pt>
                <c:pt idx="57">
                  <c:v/>
                </c:pt>
                <c:pt idx="58">
                  <c:v/>
                </c:pt>
                <c:pt idx="59">
                  <c:v/>
                </c:pt>
              </c:strCache>
            </c:strRef>
          </c:cat>
          <c:val>
            <c:numRef>
              <c:f>Sheet1!$E$2:$E$61</c:f>
              <c:numCache>
                <c:formatCode>General</c:formatCode>
                <c:ptCount val="60"/>
                <c:pt idx="48">
                  <c:v>1911.760498046875</c:v>
                </c:pt>
                <c:pt idx="49">
                  <c:v>1926.987548828125</c:v>
                </c:pt>
                <c:pt idx="50">
                  <c:v>1969.6162109375</c:v>
                </c:pt>
                <c:pt idx="51">
                  <c:v>2008.120849609375</c:v>
                </c:pt>
                <c:pt idx="52">
                  <c:v>2038.728271484375</c:v>
                </c:pt>
                <c:pt idx="53">
                  <c:v>2059.833984375</c:v>
                </c:pt>
                <c:pt idx="54">
                  <c:v>2083.73828125</c:v>
                </c:pt>
                <c:pt idx="55">
                  <c:v>2111.55908203125</c:v>
                </c:pt>
                <c:pt idx="56">
                  <c:v>2142.92138671875</c:v>
                </c:pt>
                <c:pt idx="57">
                  <c:v>2155.998046875</c:v>
                </c:pt>
                <c:pt idx="58">
                  <c:v>2193.791259765625</c:v>
                </c:pt>
                <c:pt idx="59">
                  <c:v>2224.524169921875</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chart>
    <c:title>
      <c:tx>
        <c:rich>
          <a:bodyPr/>
          <a:lstStyle/>
          <a:p>
            <a:r>
              <a:rPr sz="1200"/>
              <a:t>CPI MoM (%)</a:t>
            </a:r>
          </a:p>
        </c:rich>
      </c:tx>
      <c:layout/>
      <c:overlay val="0"/>
    </c:title>
    <c:autoTitleDeleted val="0"/>
    <c:plotArea>
      <c:lineChart>
        <c:grouping val="standard"/>
        <c:varyColors val="0"/>
        <c:ser>
          <c:idx val="0"/>
          <c:order val="0"/>
          <c:tx>
            <c:strRef>
              <c:f>Sheet1!$B$1</c:f>
              <c:strCache>
                <c:ptCount val="1"/>
                <c:pt idx="0">
                  <c:v>MoM</c:v>
                </c:pt>
              </c:strCache>
            </c:strRef>
          </c:tx>
          <c:spPr>
            <a:ln w="19050">
              <a:solidFill>
                <a:srgbClr val="8E0100"/>
              </a:solidFill>
            </a:ln>
          </c:spPr>
          <c:marker>
            <c:symbol val="none"/>
          </c:marker>
          <c:cat>
            <c:strRef>
              <c:f>Sheet1!$A$2:$A$49</c:f>
              <c:strCache>
                <c:ptCount val="48"/>
                <c:pt idx="0">
                  <c:v>Sep 22</c:v>
                </c:pt>
                <c:pt idx="1">
                  <c:v>Oct 22</c:v>
                </c:pt>
                <c:pt idx="2">
                  <c:v>Nov 22</c:v>
                </c:pt>
                <c:pt idx="3">
                  <c:v>Dec 22</c:v>
                </c:pt>
                <c:pt idx="4">
                  <c:v>Jan 23</c:v>
                </c:pt>
                <c:pt idx="5">
                  <c:v>Feb 23</c:v>
                </c:pt>
                <c:pt idx="6">
                  <c:v>Mar 23</c:v>
                </c:pt>
                <c:pt idx="7">
                  <c:v>Apr 23</c:v>
                </c:pt>
                <c:pt idx="8">
                  <c:v>May 23</c:v>
                </c:pt>
                <c:pt idx="9">
                  <c:v>Jun 23</c:v>
                </c:pt>
                <c:pt idx="10">
                  <c:v>Jul 23</c:v>
                </c:pt>
                <c:pt idx="11">
                  <c:v>Aug 23</c:v>
                </c:pt>
                <c:pt idx="12">
                  <c:v>Sep 23</c:v>
                </c:pt>
                <c:pt idx="13">
                  <c:v>Oct 23</c:v>
                </c:pt>
                <c:pt idx="14">
                  <c:v>Nov 23</c:v>
                </c:pt>
                <c:pt idx="15">
                  <c:v>Dec 23</c:v>
                </c:pt>
                <c:pt idx="16">
                  <c:v>Jan 24</c:v>
                </c:pt>
                <c:pt idx="17">
                  <c:v>Feb 24</c:v>
                </c:pt>
                <c:pt idx="18">
                  <c:v>Mar 24</c:v>
                </c:pt>
                <c:pt idx="19">
                  <c:v>Apr 24</c:v>
                </c:pt>
                <c:pt idx="20">
                  <c:v>May 24</c:v>
                </c:pt>
                <c:pt idx="21">
                  <c:v>Jun 24</c:v>
                </c:pt>
                <c:pt idx="22">
                  <c:v>Jul 24</c:v>
                </c:pt>
                <c:pt idx="23">
                  <c:v>Aug 24</c:v>
                </c:pt>
                <c:pt idx="24">
                  <c:v>Sep 24</c:v>
                </c:pt>
                <c:pt idx="25">
                  <c:v>Oct 24</c:v>
                </c:pt>
                <c:pt idx="26">
                  <c:v>Nov 24</c:v>
                </c:pt>
                <c:pt idx="27">
                  <c:v>Dec 24</c:v>
                </c:pt>
                <c:pt idx="28">
                  <c:v>Jan 25</c:v>
                </c:pt>
                <c:pt idx="29">
                  <c:v>Feb 25</c:v>
                </c:pt>
                <c:pt idx="30">
                  <c:v>Mar 25</c:v>
                </c:pt>
                <c:pt idx="31">
                  <c:v>Apr 25</c:v>
                </c:pt>
                <c:pt idx="32">
                  <c:v>May 25</c:v>
                </c:pt>
                <c:pt idx="33">
                  <c:v>Jun 25</c:v>
                </c:pt>
                <c:pt idx="34">
                  <c:v>Jul 25</c:v>
                </c:pt>
                <c:pt idx="35">
                  <c:v>Aug 25</c:v>
                </c:pt>
                <c:pt idx="36">
                  <c:v>Sep 25</c:v>
                </c:pt>
                <c:pt idx="37">
                  <c:v>Oct 25</c:v>
                </c:pt>
                <c:pt idx="38">
                  <c:v>Nov 25</c:v>
                </c:pt>
                <c:pt idx="39">
                  <c:v>Dec 25</c:v>
                </c:pt>
                <c:pt idx="40">
                  <c:v>Jan 26</c:v>
                </c:pt>
                <c:pt idx="41">
                  <c:v>Feb 26</c:v>
                </c:pt>
                <c:pt idx="42">
                  <c:v>Mar 26</c:v>
                </c:pt>
                <c:pt idx="43">
                  <c:v>Apr 26</c:v>
                </c:pt>
                <c:pt idx="44">
                  <c:v>May 26</c:v>
                </c:pt>
                <c:pt idx="45">
                  <c:v>Jun 26</c:v>
                </c:pt>
                <c:pt idx="46">
                  <c:v>Jul 26</c:v>
                </c:pt>
                <c:pt idx="47">
                  <c:v>Aug 26</c:v>
                </c:pt>
              </c:strCache>
            </c:strRef>
          </c:cat>
          <c:val>
            <c:numRef>
              <c:f>Sheet1!$B$2:$B$49</c:f>
              <c:numCache>
                <c:formatCode>General</c:formatCode>
                <c:ptCount val="48"/>
                <c:pt idx="0">
                  <c:v>0.4</c:v>
                </c:pt>
                <c:pt idx="1">
                  <c:v>0.15</c:v>
                </c:pt>
                <c:pt idx="2">
                  <c:v>0.39</c:v>
                </c:pt>
                <c:pt idx="3">
                  <c:v>-0.01</c:v>
                </c:pt>
                <c:pt idx="4">
                  <c:v>0.52</c:v>
                </c:pt>
                <c:pt idx="5">
                  <c:v>0.45</c:v>
                </c:pt>
                <c:pt idx="6">
                  <c:v>-0.23</c:v>
                </c:pt>
                <c:pt idx="7">
                  <c:v>-0.34</c:v>
                </c:pt>
                <c:pt idx="8">
                  <c:v>0.01</c:v>
                </c:pt>
                <c:pt idx="9">
                  <c:v>0.27</c:v>
                </c:pt>
                <c:pt idx="10">
                  <c:v>0.45</c:v>
                </c:pt>
                <c:pt idx="11">
                  <c:v>0.88</c:v>
                </c:pt>
                <c:pt idx="12">
                  <c:v>1.08</c:v>
                </c:pt>
                <c:pt idx="13">
                  <c:v>0.08</c:v>
                </c:pt>
                <c:pt idx="14">
                  <c:v>0.25</c:v>
                </c:pt>
                <c:pt idx="15">
                  <c:v>0.12</c:v>
                </c:pt>
                <c:pt idx="16">
                  <c:v>0.31</c:v>
                </c:pt>
                <c:pt idx="17">
                  <c:v>1.04</c:v>
                </c:pt>
                <c:pt idx="18">
                  <c:v>-0.23</c:v>
                </c:pt>
                <c:pt idx="19">
                  <c:v>0.07</c:v>
                </c:pt>
                <c:pt idx="20">
                  <c:v>0.05</c:v>
                </c:pt>
                <c:pt idx="21">
                  <c:v>0.17</c:v>
                </c:pt>
                <c:pt idx="22">
                  <c:v>0.48</c:v>
                </c:pt>
                <c:pt idx="23">
                  <c:v>0.0</c:v>
                </c:pt>
                <c:pt idx="24">
                  <c:v>0.29</c:v>
                </c:pt>
                <c:pt idx="25">
                  <c:v>0.33</c:v>
                </c:pt>
                <c:pt idx="26">
                  <c:v>0.13</c:v>
                </c:pt>
                <c:pt idx="27">
                  <c:v>0.29</c:v>
                </c:pt>
                <c:pt idx="28">
                  <c:v>0.98</c:v>
                </c:pt>
                <c:pt idx="29">
                  <c:v>0.34</c:v>
                </c:pt>
                <c:pt idx="30">
                  <c:v>-0.03</c:v>
                </c:pt>
                <c:pt idx="31">
                  <c:v>0.07</c:v>
                </c:pt>
                <c:pt idx="32">
                  <c:v>0.16</c:v>
                </c:pt>
                <c:pt idx="33">
                  <c:v>0.48</c:v>
                </c:pt>
                <c:pt idx="34">
                  <c:v>0.11</c:v>
                </c:pt>
                <c:pt idx="35">
                  <c:v>0.05</c:v>
                </c:pt>
                <c:pt idx="36">
                  <c:v>0.42</c:v>
                </c:pt>
                <c:pt idx="37">
                  <c:v>0.2</c:v>
                </c:pt>
                <c:pt idx="38">
                  <c:v>0.45</c:v>
                </c:pt>
                <c:pt idx="39">
                  <c:v>0.19</c:v>
                </c:pt>
                <c:pt idx="40">
                  <c:v>0.05</c:v>
                </c:pt>
                <c:pt idx="41">
                  <c:v>1.14</c:v>
                </c:pt>
                <c:pt idx="42">
                  <c:v>1.23</c:v>
                </c:pt>
                <c:pt idx="43">
                  <c:v>0.84</c:v>
                </c:pt>
                <c:pt idx="44">
                  <c:v>0.29</c:v>
                </c:pt>
                <c:pt idx="45">
                  <c:v>-0.39</c:v>
                </c:pt>
                <c:pt idx="46">
                  <c:v>-0.12</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 sourceLinked="0"/>
        <c:majorTickMark val="out"/>
        <c:minorTickMark val="none"/>
        <c:tickLblPos val="nextTo"/>
        <c:crossAx val="2118791784"/>
        <c:crosses val="autoZero"/>
      </c:valAx>
    </c:plotArea>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Sheet1!$B$2:$B$61</c:f>
              <c:numCache>
                <c:formatCode>General</c:formatCode>
                <c:ptCount val="60"/>
                <c:pt idx="0">
                  <c:v>9.322222</c:v>
                </c:pt>
                <c:pt idx="1">
                  <c:v>8.94</c:v>
                </c:pt>
                <c:pt idx="2">
                  <c:v>8.609091</c:v>
                </c:pt>
                <c:pt idx="3">
                  <c:v>7.908333</c:v>
                </c:pt>
                <c:pt idx="4">
                  <c:v>-14.9</c:v>
                </c:pt>
                <c:pt idx="5">
                  <c:v>-3.85</c:v>
                </c:pt>
                <c:pt idx="6">
                  <c:v>-3.1</c:v>
                </c:pt>
                <c:pt idx="7">
                  <c:v>-2.925</c:v>
                </c:pt>
                <c:pt idx="8">
                  <c:v>-2.24</c:v>
                </c:pt>
                <c:pt idx="9">
                  <c:v>-1.566667</c:v>
                </c:pt>
                <c:pt idx="10">
                  <c:v>-1.014286</c:v>
                </c:pt>
                <c:pt idx="11">
                  <c:v>-0.5625</c:v>
                </c:pt>
                <c:pt idx="12">
                  <c:v>-0.177778</c:v>
                </c:pt>
                <c:pt idx="13">
                  <c:v>0.28</c:v>
                </c:pt>
                <c:pt idx="14">
                  <c:v>0.709091</c:v>
                </c:pt>
                <c:pt idx="15">
                  <c:v>1.133333</c:v>
                </c:pt>
                <c:pt idx="16">
                  <c:v>18.9</c:v>
                </c:pt>
                <c:pt idx="17">
                  <c:v>6.5</c:v>
                </c:pt>
                <c:pt idx="18">
                  <c:v>5.7</c:v>
                </c:pt>
                <c:pt idx="19">
                  <c:v>5.85</c:v>
                </c:pt>
                <c:pt idx="20">
                  <c:v>6.68</c:v>
                </c:pt>
                <c:pt idx="21">
                  <c:v>7.633333</c:v>
                </c:pt>
                <c:pt idx="22">
                  <c:v>8.128571</c:v>
                </c:pt>
                <c:pt idx="23">
                  <c:v>8.1625</c:v>
                </c:pt>
                <c:pt idx="24">
                  <c:v>8.177778</c:v>
                </c:pt>
                <c:pt idx="25">
                  <c:v>8.07</c:v>
                </c:pt>
                <c:pt idx="26">
                  <c:v>8.063636</c:v>
                </c:pt>
                <c:pt idx="27">
                  <c:v>8.125</c:v>
                </c:pt>
                <c:pt idx="28">
                  <c:v>-1.0</c:v>
                </c:pt>
                <c:pt idx="29">
                  <c:v>8.3</c:v>
                </c:pt>
                <c:pt idx="30">
                  <c:v>8.833333</c:v>
                </c:pt>
                <c:pt idx="31">
                  <c:v>9.025</c:v>
                </c:pt>
                <c:pt idx="32">
                  <c:v>9.14</c:v>
                </c:pt>
                <c:pt idx="33">
                  <c:v>8.95</c:v>
                </c:pt>
                <c:pt idx="34">
                  <c:v>8.728571</c:v>
                </c:pt>
                <c:pt idx="35">
                  <c:v>8.725</c:v>
                </c:pt>
                <c:pt idx="36">
                  <c:v>9.166667</c:v>
                </c:pt>
                <c:pt idx="37">
                  <c:v>9.29</c:v>
                </c:pt>
                <c:pt idx="38">
                  <c:v>9.272727</c:v>
                </c:pt>
                <c:pt idx="39">
                  <c:v>9.341667</c:v>
                </c:pt>
                <c:pt idx="40">
                  <c:v>19.4</c:v>
                </c:pt>
                <c:pt idx="41">
                  <c:v>10.0</c:v>
                </c:pt>
                <c:pt idx="42">
                  <c:v>9.066667</c:v>
                </c:pt>
                <c:pt idx="43">
                  <c:v>9.125</c:v>
                </c:pt>
                <c:pt idx="44">
                  <c:v>9.32</c:v>
                </c:pt>
                <c:pt idx="45">
                  <c:v>9.916667</c:v>
                </c:pt>
                <c:pt idx="46">
                  <c:v>10.571429</c:v>
                </c:pt>
                <c:pt idx="47">
                  <c:v>11.05</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Sheet1!$C$2:$C$61</c:f>
              <c:numCache>
                <c:formatCode>General</c:formatCode>
                <c:ptCount val="60"/>
                <c:pt idx="47">
                  <c:v>11.05</c:v>
                </c:pt>
                <c:pt idx="48">
                  <c:v>11.065362930297852</c:v>
                </c:pt>
                <c:pt idx="49">
                  <c:v>10.902924537658691</c:v>
                </c:pt>
                <c:pt idx="50">
                  <c:v>10.90842056274414</c:v>
                </c:pt>
                <c:pt idx="51">
                  <c:v>11.01084041595459</c:v>
                </c:pt>
                <c:pt idx="52">
                  <c:v>10.44453239440918</c:v>
                </c:pt>
                <c:pt idx="53">
                  <c:v>10.532747268676758</c:v>
                </c:pt>
                <c:pt idx="54">
                  <c:v>10.07990550994873</c:v>
                </c:pt>
                <c:pt idx="55">
                  <c:v>10.140836715698242</c:v>
                </c:pt>
                <c:pt idx="56">
                  <c:v>9.652937889099121</c:v>
                </c:pt>
                <c:pt idx="57">
                  <c:v>9.639503479003906</c:v>
                </c:pt>
                <c:pt idx="58">
                  <c:v>9.60211181640625</c:v>
                </c:pt>
                <c:pt idx="59">
                  <c:v>9.36077880859375</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Sheet1!$D$2:$D$61</c:f>
              <c:numCache>
                <c:formatCode>General</c:formatCode>
                <c:ptCount val="60"/>
                <c:pt idx="48">
                  <c:v>10.082134246826172</c:v>
                </c:pt>
                <c:pt idx="49">
                  <c:v>9.658141136169434</c:v>
                </c:pt>
                <c:pt idx="50">
                  <c:v>9.323844909667969</c:v>
                </c:pt>
                <c:pt idx="51">
                  <c:v>8.627055168151855</c:v>
                </c:pt>
                <c:pt idx="52">
                  <c:v>4.397219657897949</c:v>
                </c:pt>
                <c:pt idx="53">
                  <c:v>6.524553298950195</c:v>
                </c:pt>
                <c:pt idx="54">
                  <c:v>6.659560203552246</c:v>
                </c:pt>
                <c:pt idx="55">
                  <c:v>6.877418041229248</c:v>
                </c:pt>
                <c:pt idx="56">
                  <c:v>4.9037861824035645</c:v>
                </c:pt>
                <c:pt idx="57">
                  <c:v>6.213407516479492</c:v>
                </c:pt>
                <c:pt idx="58">
                  <c:v>6.25080680847168</c:v>
                </c:pt>
                <c:pt idx="59">
                  <c:v>5.498196125030518</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Sheet1!$E$2:$E$61</c:f>
              <c:numCache>
                <c:formatCode>General</c:formatCode>
                <c:ptCount val="60"/>
                <c:pt idx="48">
                  <c:v>12.386051177978516</c:v>
                </c:pt>
                <c:pt idx="49">
                  <c:v>12.718175888061523</c:v>
                </c:pt>
                <c:pt idx="50">
                  <c:v>13.014652252197266</c:v>
                </c:pt>
                <c:pt idx="51">
                  <c:v>14.089534759521484</c:v>
                </c:pt>
                <c:pt idx="52">
                  <c:v>17.930673599243164</c:v>
                </c:pt>
                <c:pt idx="53">
                  <c:v>15.974231719970703</c:v>
                </c:pt>
                <c:pt idx="54">
                  <c:v>14.15579605102539</c:v>
                </c:pt>
                <c:pt idx="55">
                  <c:v>14.151975631713867</c:v>
                </c:pt>
                <c:pt idx="56">
                  <c:v>14.888296127319336</c:v>
                </c:pt>
                <c:pt idx="57">
                  <c:v>13.733997344970703</c:v>
                </c:pt>
                <c:pt idx="58">
                  <c:v>13.323711395263672</c:v>
                </c:pt>
                <c:pt idx="59">
                  <c:v>13.308636665344238</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Feb 22</c:v>
                </c:pt>
                <c:pt idx="1">
                  <c:v/>
                </c:pt>
                <c:pt idx="2">
                  <c:v/>
                </c:pt>
                <c:pt idx="3">
                  <c:v/>
                </c:pt>
                <c:pt idx="4">
                  <c:v/>
                </c:pt>
                <c:pt idx="5">
                  <c:v/>
                </c:pt>
                <c:pt idx="6">
                  <c:v>Aug 22</c:v>
                </c:pt>
                <c:pt idx="7">
                  <c:v/>
                </c:pt>
                <c:pt idx="8">
                  <c:v/>
                </c:pt>
                <c:pt idx="9">
                  <c:v/>
                </c:pt>
                <c:pt idx="10">
                  <c:v/>
                </c:pt>
                <c:pt idx="11">
                  <c:v/>
                </c:pt>
                <c:pt idx="12">
                  <c:v>Feb 23</c:v>
                </c:pt>
                <c:pt idx="13">
                  <c:v/>
                </c:pt>
                <c:pt idx="14">
                  <c:v/>
                </c:pt>
                <c:pt idx="15">
                  <c:v/>
                </c:pt>
                <c:pt idx="16">
                  <c:v/>
                </c:pt>
                <c:pt idx="17">
                  <c:v/>
                </c:pt>
                <c:pt idx="18">
                  <c:v>Aug 23</c:v>
                </c:pt>
                <c:pt idx="19">
                  <c:v/>
                </c:pt>
                <c:pt idx="20">
                  <c:v/>
                </c:pt>
                <c:pt idx="21">
                  <c:v/>
                </c:pt>
                <c:pt idx="22">
                  <c:v/>
                </c:pt>
                <c:pt idx="23">
                  <c:v/>
                </c:pt>
                <c:pt idx="24">
                  <c:v>Feb 24</c:v>
                </c:pt>
                <c:pt idx="25">
                  <c:v/>
                </c:pt>
                <c:pt idx="26">
                  <c:v/>
                </c:pt>
                <c:pt idx="27">
                  <c:v/>
                </c:pt>
                <c:pt idx="28">
                  <c:v/>
                </c:pt>
                <c:pt idx="29">
                  <c:v/>
                </c:pt>
                <c:pt idx="30">
                  <c:v>Nov 24</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Sheet1!$B$2:$B$61</c:f>
              <c:numCache>
                <c:formatCode>General</c:formatCode>
                <c:ptCount val="60"/>
                <c:pt idx="0">
                  <c:v>1.09589</c:v>
                </c:pt>
                <c:pt idx="1">
                  <c:v>2.972028</c:v>
                </c:pt>
                <c:pt idx="2">
                  <c:v>3.072983</c:v>
                </c:pt>
                <c:pt idx="3">
                  <c:v>3.180915</c:v>
                </c:pt>
                <c:pt idx="4">
                  <c:v>3.392569</c:v>
                </c:pt>
                <c:pt idx="5">
                  <c:v>3.186441</c:v>
                </c:pt>
                <c:pt idx="6">
                  <c:v>4.516589</c:v>
                </c:pt>
                <c:pt idx="7">
                  <c:v>5.897477</c:v>
                </c:pt>
                <c:pt idx="8">
                  <c:v>6.049616</c:v>
                </c:pt>
                <c:pt idx="9">
                  <c:v>5.783228</c:v>
                </c:pt>
                <c:pt idx="10">
                  <c:v>5.301468</c:v>
                </c:pt>
                <c:pt idx="11">
                  <c:v>-6.896552</c:v>
                </c:pt>
                <c:pt idx="12">
                  <c:v>1.355014</c:v>
                </c:pt>
                <c:pt idx="13">
                  <c:v>0.848896</c:v>
                </c:pt>
                <c:pt idx="14">
                  <c:v>1.863354</c:v>
                </c:pt>
                <c:pt idx="15">
                  <c:v>1.926782</c:v>
                </c:pt>
                <c:pt idx="16">
                  <c:v>1.484375</c:v>
                </c:pt>
                <c:pt idx="17">
                  <c:v>1.773982</c:v>
                </c:pt>
                <c:pt idx="18">
                  <c:v>1.703578</c:v>
                </c:pt>
                <c:pt idx="19">
                  <c:v>2.529084</c:v>
                </c:pt>
                <c:pt idx="20">
                  <c:v>2.690378</c:v>
                </c:pt>
                <c:pt idx="21">
                  <c:v>3.002502</c:v>
                </c:pt>
                <c:pt idx="22">
                  <c:v>3.302611</c:v>
                </c:pt>
                <c:pt idx="23">
                  <c:v>13.227513</c:v>
                </c:pt>
                <c:pt idx="24">
                  <c:v>6.684492</c:v>
                </c:pt>
                <c:pt idx="25">
                  <c:v>7.744108</c:v>
                </c:pt>
                <c:pt idx="26">
                  <c:v>-41.704325</c:v>
                </c:pt>
                <c:pt idx="27">
                  <c:v>-34.561697</c:v>
                </c:pt>
                <c:pt idx="28">
                  <c:v>-30.291071</c:v>
                </c:pt>
                <c:pt idx="29">
                  <c:v>-26.332149</c:v>
                </c:pt>
                <c:pt idx="30">
                  <c:v>-23.198381</c:v>
                </c:pt>
                <c:pt idx="31">
                  <c:v>-20.669145</c:v>
                </c:pt>
                <c:pt idx="32">
                  <c:v>1.401869</c:v>
                </c:pt>
                <c:pt idx="33">
                  <c:v>12.030075</c:v>
                </c:pt>
                <c:pt idx="34">
                  <c:v>13.75</c:v>
                </c:pt>
                <c:pt idx="35">
                  <c:v>107.30897</c:v>
                </c:pt>
                <c:pt idx="36">
                  <c:v>85.494881</c:v>
                </c:pt>
                <c:pt idx="37">
                  <c:v>73.814579</c:v>
                </c:pt>
                <c:pt idx="38">
                  <c:v>63.532248</c:v>
                </c:pt>
                <c:pt idx="39">
                  <c:v>56.562994</c:v>
                </c:pt>
                <c:pt idx="40">
                  <c:v>52.155576</c:v>
                </c:pt>
                <c:pt idx="41">
                  <c:v>13.364055</c:v>
                </c:pt>
                <c:pt idx="42">
                  <c:v>-0.671141</c:v>
                </c:pt>
                <c:pt idx="43">
                  <c:v>-2.472527</c:v>
                </c:pt>
                <c:pt idx="44">
                  <c:v>-0.6</c:v>
                </c:pt>
                <c:pt idx="45">
                  <c:v>0.775194</c:v>
                </c:pt>
                <c:pt idx="46">
                  <c:v>2.538071</c:v>
                </c:pt>
                <c:pt idx="47">
                  <c:v>2.67094</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Feb 22</c:v>
                </c:pt>
                <c:pt idx="1">
                  <c:v/>
                </c:pt>
                <c:pt idx="2">
                  <c:v/>
                </c:pt>
                <c:pt idx="3">
                  <c:v/>
                </c:pt>
                <c:pt idx="4">
                  <c:v/>
                </c:pt>
                <c:pt idx="5">
                  <c:v/>
                </c:pt>
                <c:pt idx="6">
                  <c:v>Aug 22</c:v>
                </c:pt>
                <c:pt idx="7">
                  <c:v/>
                </c:pt>
                <c:pt idx="8">
                  <c:v/>
                </c:pt>
                <c:pt idx="9">
                  <c:v/>
                </c:pt>
                <c:pt idx="10">
                  <c:v/>
                </c:pt>
                <c:pt idx="11">
                  <c:v/>
                </c:pt>
                <c:pt idx="12">
                  <c:v>Feb 23</c:v>
                </c:pt>
                <c:pt idx="13">
                  <c:v/>
                </c:pt>
                <c:pt idx="14">
                  <c:v/>
                </c:pt>
                <c:pt idx="15">
                  <c:v/>
                </c:pt>
                <c:pt idx="16">
                  <c:v/>
                </c:pt>
                <c:pt idx="17">
                  <c:v/>
                </c:pt>
                <c:pt idx="18">
                  <c:v>Aug 23</c:v>
                </c:pt>
                <c:pt idx="19">
                  <c:v/>
                </c:pt>
                <c:pt idx="20">
                  <c:v/>
                </c:pt>
                <c:pt idx="21">
                  <c:v/>
                </c:pt>
                <c:pt idx="22">
                  <c:v/>
                </c:pt>
                <c:pt idx="23">
                  <c:v/>
                </c:pt>
                <c:pt idx="24">
                  <c:v>Feb 24</c:v>
                </c:pt>
                <c:pt idx="25">
                  <c:v/>
                </c:pt>
                <c:pt idx="26">
                  <c:v/>
                </c:pt>
                <c:pt idx="27">
                  <c:v/>
                </c:pt>
                <c:pt idx="28">
                  <c:v/>
                </c:pt>
                <c:pt idx="29">
                  <c:v/>
                </c:pt>
                <c:pt idx="30">
                  <c:v>Nov 24</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Sheet1!$C$2:$C$61</c:f>
              <c:numCache>
                <c:formatCode>General</c:formatCode>
                <c:ptCount val="60"/>
                <c:pt idx="47">
                  <c:v>2.67094</c:v>
                </c:pt>
                <c:pt idx="48">
                  <c:v>4.201335906982422</c:v>
                </c:pt>
                <c:pt idx="49">
                  <c:v>4.145836353302002</c:v>
                </c:pt>
                <c:pt idx="50">
                  <c:v>4.20451545715332</c:v>
                </c:pt>
                <c:pt idx="51">
                  <c:v>4.060329914093018</c:v>
                </c:pt>
                <c:pt idx="52">
                  <c:v>4.2522454261779785</c:v>
                </c:pt>
                <c:pt idx="53">
                  <c:v>4.224185466766357</c:v>
                </c:pt>
                <c:pt idx="54">
                  <c:v>4.547203063964844</c:v>
                </c:pt>
                <c:pt idx="55">
                  <c:v>4.995124816894531</c:v>
                </c:pt>
                <c:pt idx="56">
                  <c:v>5.2330322265625</c:v>
                </c:pt>
                <c:pt idx="57">
                  <c:v>5.544312953948975</c:v>
                </c:pt>
                <c:pt idx="58">
                  <c:v>5.759222030639648</c:v>
                </c:pt>
                <c:pt idx="59">
                  <c:v>5.877062797546387</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Feb 22</c:v>
                </c:pt>
                <c:pt idx="1">
                  <c:v/>
                </c:pt>
                <c:pt idx="2">
                  <c:v/>
                </c:pt>
                <c:pt idx="3">
                  <c:v/>
                </c:pt>
                <c:pt idx="4">
                  <c:v/>
                </c:pt>
                <c:pt idx="5">
                  <c:v/>
                </c:pt>
                <c:pt idx="6">
                  <c:v>Aug 22</c:v>
                </c:pt>
                <c:pt idx="7">
                  <c:v/>
                </c:pt>
                <c:pt idx="8">
                  <c:v/>
                </c:pt>
                <c:pt idx="9">
                  <c:v/>
                </c:pt>
                <c:pt idx="10">
                  <c:v/>
                </c:pt>
                <c:pt idx="11">
                  <c:v/>
                </c:pt>
                <c:pt idx="12">
                  <c:v>Feb 23</c:v>
                </c:pt>
                <c:pt idx="13">
                  <c:v/>
                </c:pt>
                <c:pt idx="14">
                  <c:v/>
                </c:pt>
                <c:pt idx="15">
                  <c:v/>
                </c:pt>
                <c:pt idx="16">
                  <c:v/>
                </c:pt>
                <c:pt idx="17">
                  <c:v/>
                </c:pt>
                <c:pt idx="18">
                  <c:v>Aug 23</c:v>
                </c:pt>
                <c:pt idx="19">
                  <c:v/>
                </c:pt>
                <c:pt idx="20">
                  <c:v/>
                </c:pt>
                <c:pt idx="21">
                  <c:v/>
                </c:pt>
                <c:pt idx="22">
                  <c:v/>
                </c:pt>
                <c:pt idx="23">
                  <c:v/>
                </c:pt>
                <c:pt idx="24">
                  <c:v>Feb 24</c:v>
                </c:pt>
                <c:pt idx="25">
                  <c:v/>
                </c:pt>
                <c:pt idx="26">
                  <c:v/>
                </c:pt>
                <c:pt idx="27">
                  <c:v/>
                </c:pt>
                <c:pt idx="28">
                  <c:v/>
                </c:pt>
                <c:pt idx="29">
                  <c:v/>
                </c:pt>
                <c:pt idx="30">
                  <c:v>Nov 24</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Sheet1!$D$2:$D$61</c:f>
              <c:numCache>
                <c:formatCode>General</c:formatCode>
                <c:ptCount val="60"/>
                <c:pt idx="48">
                  <c:v>-0.5847902297973633</c:v>
                </c:pt>
                <c:pt idx="49">
                  <c:v>-2.395331382751465</c:v>
                </c:pt>
                <c:pt idx="50">
                  <c:v>-4.016575813293457</c:v>
                </c:pt>
                <c:pt idx="51">
                  <c:v>-5.4211578369140625</c:v>
                </c:pt>
                <c:pt idx="52">
                  <c:v>-6.019905090332031</c:v>
                </c:pt>
                <c:pt idx="53">
                  <c:v>-6.101123809814453</c:v>
                </c:pt>
                <c:pt idx="54">
                  <c:v>-6.105091094970703</c:v>
                </c:pt>
                <c:pt idx="55">
                  <c:v>-5.822044372558594</c:v>
                </c:pt>
                <c:pt idx="56">
                  <c:v>-6.000360488891602</c:v>
                </c:pt>
                <c:pt idx="57">
                  <c:v>-6.248994827270508</c:v>
                </c:pt>
                <c:pt idx="58">
                  <c:v>-7.112279891967773</c:v>
                </c:pt>
                <c:pt idx="59">
                  <c:v>-9.145233154296875</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Feb 22</c:v>
                </c:pt>
                <c:pt idx="1">
                  <c:v/>
                </c:pt>
                <c:pt idx="2">
                  <c:v/>
                </c:pt>
                <c:pt idx="3">
                  <c:v/>
                </c:pt>
                <c:pt idx="4">
                  <c:v/>
                </c:pt>
                <c:pt idx="5">
                  <c:v/>
                </c:pt>
                <c:pt idx="6">
                  <c:v>Aug 22</c:v>
                </c:pt>
                <c:pt idx="7">
                  <c:v/>
                </c:pt>
                <c:pt idx="8">
                  <c:v/>
                </c:pt>
                <c:pt idx="9">
                  <c:v/>
                </c:pt>
                <c:pt idx="10">
                  <c:v/>
                </c:pt>
                <c:pt idx="11">
                  <c:v/>
                </c:pt>
                <c:pt idx="12">
                  <c:v>Feb 23</c:v>
                </c:pt>
                <c:pt idx="13">
                  <c:v/>
                </c:pt>
                <c:pt idx="14">
                  <c:v/>
                </c:pt>
                <c:pt idx="15">
                  <c:v/>
                </c:pt>
                <c:pt idx="16">
                  <c:v/>
                </c:pt>
                <c:pt idx="17">
                  <c:v/>
                </c:pt>
                <c:pt idx="18">
                  <c:v>Aug 23</c:v>
                </c:pt>
                <c:pt idx="19">
                  <c:v/>
                </c:pt>
                <c:pt idx="20">
                  <c:v/>
                </c:pt>
                <c:pt idx="21">
                  <c:v/>
                </c:pt>
                <c:pt idx="22">
                  <c:v/>
                </c:pt>
                <c:pt idx="23">
                  <c:v/>
                </c:pt>
                <c:pt idx="24">
                  <c:v>Feb 24</c:v>
                </c:pt>
                <c:pt idx="25">
                  <c:v/>
                </c:pt>
                <c:pt idx="26">
                  <c:v/>
                </c:pt>
                <c:pt idx="27">
                  <c:v/>
                </c:pt>
                <c:pt idx="28">
                  <c:v/>
                </c:pt>
                <c:pt idx="29">
                  <c:v/>
                </c:pt>
                <c:pt idx="30">
                  <c:v>Nov 24</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Sheet1!$E$2:$E$61</c:f>
              <c:numCache>
                <c:formatCode>General</c:formatCode>
                <c:ptCount val="60"/>
                <c:pt idx="48">
                  <c:v>9.97685432434082</c:v>
                </c:pt>
                <c:pt idx="49">
                  <c:v>11.574572563171387</c:v>
                </c:pt>
                <c:pt idx="50">
                  <c:v>13.865066528320312</c:v>
                </c:pt>
                <c:pt idx="51">
                  <c:v>18.060909271240234</c:v>
                </c:pt>
                <c:pt idx="52">
                  <c:v>21.854351043701172</c:v>
                </c:pt>
                <c:pt idx="53">
                  <c:v>25.727710723876953</c:v>
                </c:pt>
                <c:pt idx="54">
                  <c:v>28.23557472229004</c:v>
                </c:pt>
                <c:pt idx="55">
                  <c:v>30.031143188476562</c:v>
                </c:pt>
                <c:pt idx="56">
                  <c:v>33.249229431152344</c:v>
                </c:pt>
                <c:pt idx="57">
                  <c:v>36.43501281738281</c:v>
                </c:pt>
                <c:pt idx="58">
                  <c:v>45.35376739501953</c:v>
                </c:pt>
                <c:pt idx="59">
                  <c:v>55.6434326171875</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Sheet1!$B$2:$B$61</c:f>
              <c:numCache>
                <c:formatCode>General</c:formatCode>
                <c:ptCount val="60"/>
                <c:pt idx="0">
                  <c:v>22.744444</c:v>
                </c:pt>
                <c:pt idx="1">
                  <c:v>22.18</c:v>
                </c:pt>
                <c:pt idx="2">
                  <c:v>21.754545</c:v>
                </c:pt>
                <c:pt idx="3">
                  <c:v>21.366667</c:v>
                </c:pt>
                <c:pt idx="4">
                  <c:v>20.0</c:v>
                </c:pt>
                <c:pt idx="5">
                  <c:v>16.6</c:v>
                </c:pt>
                <c:pt idx="6">
                  <c:v>15.533333</c:v>
                </c:pt>
                <c:pt idx="7">
                  <c:v>14.525</c:v>
                </c:pt>
                <c:pt idx="8">
                  <c:v>13.92</c:v>
                </c:pt>
                <c:pt idx="9">
                  <c:v>12.683333</c:v>
                </c:pt>
                <c:pt idx="10">
                  <c:v>11.885714</c:v>
                </c:pt>
                <c:pt idx="11">
                  <c:v>11.35</c:v>
                </c:pt>
                <c:pt idx="12">
                  <c:v>10.922222</c:v>
                </c:pt>
                <c:pt idx="13">
                  <c:v>10.53</c:v>
                </c:pt>
                <c:pt idx="14">
                  <c:v>10.490909</c:v>
                </c:pt>
                <c:pt idx="15">
                  <c:v>10.391667</c:v>
                </c:pt>
                <c:pt idx="16">
                  <c:v>8.1</c:v>
                </c:pt>
                <c:pt idx="17">
                  <c:v>8.3</c:v>
                </c:pt>
                <c:pt idx="18">
                  <c:v>8.6</c:v>
                </c:pt>
                <c:pt idx="19">
                  <c:v>8.7</c:v>
                </c:pt>
                <c:pt idx="20">
                  <c:v>8.86</c:v>
                </c:pt>
                <c:pt idx="21">
                  <c:v>8.9</c:v>
                </c:pt>
                <c:pt idx="22">
                  <c:v>8.971429</c:v>
                </c:pt>
                <c:pt idx="23">
                  <c:v>8.8375</c:v>
                </c:pt>
                <c:pt idx="24">
                  <c:v>8.7</c:v>
                </c:pt>
                <c:pt idx="25">
                  <c:v>8.54</c:v>
                </c:pt>
                <c:pt idx="26">
                  <c:v>8.563636</c:v>
                </c:pt>
                <c:pt idx="27">
                  <c:v>8.625</c:v>
                </c:pt>
                <c:pt idx="28">
                  <c:v>9.5</c:v>
                </c:pt>
                <c:pt idx="29">
                  <c:v>9.45</c:v>
                </c:pt>
                <c:pt idx="30">
                  <c:v>9.9</c:v>
                </c:pt>
                <c:pt idx="31">
                  <c:v>10.2</c:v>
                </c:pt>
                <c:pt idx="32">
                  <c:v>10.2</c:v>
                </c:pt>
                <c:pt idx="33">
                  <c:v>9.883333</c:v>
                </c:pt>
                <c:pt idx="34">
                  <c:v>9.785714</c:v>
                </c:pt>
                <c:pt idx="35">
                  <c:v>9.8875</c:v>
                </c:pt>
                <c:pt idx="36">
                  <c:v>10.044444</c:v>
                </c:pt>
                <c:pt idx="37">
                  <c:v>9.76</c:v>
                </c:pt>
                <c:pt idx="38">
                  <c:v>9.518182</c:v>
                </c:pt>
                <c:pt idx="39">
                  <c:v>9.541667</c:v>
                </c:pt>
                <c:pt idx="40">
                  <c:v>9.3</c:v>
                </c:pt>
                <c:pt idx="41">
                  <c:v>8.9</c:v>
                </c:pt>
                <c:pt idx="42">
                  <c:v>9.966667</c:v>
                </c:pt>
                <c:pt idx="43">
                  <c:v>10.5</c:v>
                </c:pt>
                <c:pt idx="44">
                  <c:v>10.76</c:v>
                </c:pt>
                <c:pt idx="45">
                  <c:v>11.433333</c:v>
                </c:pt>
                <c:pt idx="46">
                  <c:v>11.871429</c:v>
                </c:pt>
                <c:pt idx="47">
                  <c:v>12.25</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Sheet1!$C$2:$C$61</c:f>
              <c:numCache>
                <c:formatCode>General</c:formatCode>
                <c:ptCount val="60"/>
                <c:pt idx="47">
                  <c:v>12.25</c:v>
                </c:pt>
                <c:pt idx="48">
                  <c:v>12.382148742675781</c:v>
                </c:pt>
                <c:pt idx="49">
                  <c:v>12.491639137268066</c:v>
                </c:pt>
                <c:pt idx="50">
                  <c:v>12.63963508605957</c:v>
                </c:pt>
                <c:pt idx="51">
                  <c:v>12.805580139160156</c:v>
                </c:pt>
                <c:pt idx="52">
                  <c:v>12.979095458984375</c:v>
                </c:pt>
                <c:pt idx="53">
                  <c:v>13.044533729553223</c:v>
                </c:pt>
                <c:pt idx="54">
                  <c:v>13.18725299835205</c:v>
                </c:pt>
                <c:pt idx="55">
                  <c:v>13.312271118164062</c:v>
                </c:pt>
                <c:pt idx="56">
                  <c:v>13.434789657592773</c:v>
                </c:pt>
                <c:pt idx="57">
                  <c:v>13.468210220336914</c:v>
                </c:pt>
                <c:pt idx="58">
                  <c:v>13.606462478637695</c:v>
                </c:pt>
                <c:pt idx="59">
                  <c:v>13.698291778564453</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Sheet1!$D$2:$D$61</c:f>
              <c:numCache>
                <c:formatCode>General</c:formatCode>
                <c:ptCount val="60"/>
                <c:pt idx="48">
                  <c:v>11.669478416442871</c:v>
                </c:pt>
                <c:pt idx="49">
                  <c:v>11.619997024536133</c:v>
                </c:pt>
                <c:pt idx="50">
                  <c:v>11.597295761108398</c:v>
                </c:pt>
                <c:pt idx="51">
                  <c:v>11.513551712036133</c:v>
                </c:pt>
                <c:pt idx="52">
                  <c:v>11.32109260559082</c:v>
                </c:pt>
                <c:pt idx="53">
                  <c:v>11.230093002319336</c:v>
                </c:pt>
                <c:pt idx="54">
                  <c:v>11.190597534179688</c:v>
                </c:pt>
                <c:pt idx="55">
                  <c:v>11.141157150268555</c:v>
                </c:pt>
                <c:pt idx="56">
                  <c:v>11.171510696411133</c:v>
                </c:pt>
                <c:pt idx="57">
                  <c:v>11.10710334777832</c:v>
                </c:pt>
                <c:pt idx="58">
                  <c:v>10.898721694946289</c:v>
                </c:pt>
                <c:pt idx="59">
                  <c:v>10.7977933883667</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Sheet1!$E$2:$E$61</c:f>
              <c:numCache>
                <c:formatCode>General</c:formatCode>
                <c:ptCount val="60"/>
                <c:pt idx="48">
                  <c:v>13.06937313079834</c:v>
                </c:pt>
                <c:pt idx="49">
                  <c:v>13.422306060791016</c:v>
                </c:pt>
                <c:pt idx="50">
                  <c:v>13.80815315246582</c:v>
                </c:pt>
                <c:pt idx="51">
                  <c:v>14.270774841308594</c:v>
                </c:pt>
                <c:pt idx="52">
                  <c:v>14.84360408782959</c:v>
                </c:pt>
                <c:pt idx="53">
                  <c:v>14.96536636352539</c:v>
                </c:pt>
                <c:pt idx="54">
                  <c:v>15.539570808410645</c:v>
                </c:pt>
                <c:pt idx="55">
                  <c:v>15.830351829528809</c:v>
                </c:pt>
                <c:pt idx="56">
                  <c:v>16.137065887451172</c:v>
                </c:pt>
                <c:pt idx="57">
                  <c:v>16.38627052307129</c:v>
                </c:pt>
                <c:pt idx="58">
                  <c:v>16.86319923400879</c:v>
                </c:pt>
                <c:pt idx="59">
                  <c:v>17.2723331451416</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Jul 22</c:v>
                </c:pt>
                <c:pt idx="1">
                  <c:v/>
                </c:pt>
                <c:pt idx="2">
                  <c:v/>
                </c:pt>
                <c:pt idx="3">
                  <c:v/>
                </c:pt>
                <c:pt idx="4">
                  <c:v/>
                </c:pt>
                <c:pt idx="5">
                  <c:v/>
                </c:pt>
                <c:pt idx="6">
                  <c:v>Jan 23</c:v>
                </c:pt>
                <c:pt idx="7">
                  <c:v/>
                </c:pt>
                <c:pt idx="8">
                  <c:v/>
                </c:pt>
                <c:pt idx="9">
                  <c:v/>
                </c:pt>
                <c:pt idx="10">
                  <c:v/>
                </c:pt>
                <c:pt idx="11">
                  <c:v/>
                </c:pt>
                <c:pt idx="12">
                  <c:v>Jul 23</c:v>
                </c:pt>
                <c:pt idx="13">
                  <c:v/>
                </c:pt>
                <c:pt idx="14">
                  <c:v/>
                </c:pt>
                <c:pt idx="15">
                  <c:v/>
                </c:pt>
                <c:pt idx="16">
                  <c:v/>
                </c:pt>
                <c:pt idx="17">
                  <c:v/>
                </c:pt>
                <c:pt idx="18">
                  <c:v>Jan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Sheet1!$B$2:$B$61</c:f>
              <c:numCache>
                <c:formatCode>General</c:formatCode>
                <c:ptCount val="60"/>
                <c:pt idx="0">
                  <c:v>9.8</c:v>
                </c:pt>
                <c:pt idx="1">
                  <c:v>10.6</c:v>
                </c:pt>
                <c:pt idx="2">
                  <c:v>10.811111</c:v>
                </c:pt>
                <c:pt idx="3">
                  <c:v>10.3</c:v>
                </c:pt>
                <c:pt idx="4">
                  <c:v>9.763636</c:v>
                </c:pt>
                <c:pt idx="5">
                  <c:v>9.625</c:v>
                </c:pt>
                <c:pt idx="6">
                  <c:v>-9.1</c:v>
                </c:pt>
                <c:pt idx="7">
                  <c:v>-2.9</c:v>
                </c:pt>
                <c:pt idx="8">
                  <c:v>-2.466667</c:v>
                </c:pt>
                <c:pt idx="9">
                  <c:v>-1.8</c:v>
                </c:pt>
                <c:pt idx="10">
                  <c:v>-1.54</c:v>
                </c:pt>
                <c:pt idx="11">
                  <c:v>-0.8</c:v>
                </c:pt>
                <c:pt idx="12">
                  <c:v>-0.271429</c:v>
                </c:pt>
                <c:pt idx="13">
                  <c:v>0.2</c:v>
                </c:pt>
                <c:pt idx="14">
                  <c:v>0.6</c:v>
                </c:pt>
                <c:pt idx="15">
                  <c:v>0.99</c:v>
                </c:pt>
                <c:pt idx="16">
                  <c:v>1.472727</c:v>
                </c:pt>
                <c:pt idx="17">
                  <c:v>1.983333</c:v>
                </c:pt>
                <c:pt idx="18">
                  <c:v>18.7</c:v>
                </c:pt>
                <c:pt idx="19">
                  <c:v>6.4</c:v>
                </c:pt>
                <c:pt idx="20">
                  <c:v>5.8</c:v>
                </c:pt>
                <c:pt idx="21">
                  <c:v>6.1</c:v>
                </c:pt>
                <c:pt idx="22">
                  <c:v>7.0</c:v>
                </c:pt>
                <c:pt idx="23">
                  <c:v>8.05</c:v>
                </c:pt>
                <c:pt idx="24">
                  <c:v>8.414286</c:v>
                </c:pt>
                <c:pt idx="25">
                  <c:v>8.6625</c:v>
                </c:pt>
                <c:pt idx="26">
                  <c:v>8.677778</c:v>
                </c:pt>
                <c:pt idx="27">
                  <c:v>8.91</c:v>
                </c:pt>
                <c:pt idx="28">
                  <c:v>9.027273</c:v>
                </c:pt>
                <c:pt idx="29">
                  <c:v>0.5</c:v>
                </c:pt>
                <c:pt idx="30">
                  <c:v>10.1</c:v>
                </c:pt>
                <c:pt idx="31">
                  <c:v>10.633333</c:v>
                </c:pt>
                <c:pt idx="32">
                  <c:v>10.675</c:v>
                </c:pt>
                <c:pt idx="33">
                  <c:v>10.74</c:v>
                </c:pt>
                <c:pt idx="34">
                  <c:v>10.483333</c:v>
                </c:pt>
                <c:pt idx="35">
                  <c:v>10.071429</c:v>
                </c:pt>
                <c:pt idx="36">
                  <c:v>10.05</c:v>
                </c:pt>
                <c:pt idx="37">
                  <c:v>10.322222</c:v>
                </c:pt>
                <c:pt idx="38">
                  <c:v>10.39</c:v>
                </c:pt>
                <c:pt idx="39">
                  <c:v>10.518182</c:v>
                </c:pt>
                <c:pt idx="40">
                  <c:v>10.55</c:v>
                </c:pt>
                <c:pt idx="41">
                  <c:v>23.6</c:v>
                </c:pt>
                <c:pt idx="42">
                  <c:v>12.4</c:v>
                </c:pt>
                <c:pt idx="43">
                  <c:v>10.9</c:v>
                </c:pt>
                <c:pt idx="44">
                  <c:v>10.45</c:v>
                </c:pt>
                <c:pt idx="45">
                  <c:v>10.5</c:v>
                </c:pt>
                <c:pt idx="46">
                  <c:v>10.883333</c:v>
                </c:pt>
                <c:pt idx="47">
                  <c:v>11.471429</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Jul 22</c:v>
                </c:pt>
                <c:pt idx="1">
                  <c:v/>
                </c:pt>
                <c:pt idx="2">
                  <c:v/>
                </c:pt>
                <c:pt idx="3">
                  <c:v/>
                </c:pt>
                <c:pt idx="4">
                  <c:v/>
                </c:pt>
                <c:pt idx="5">
                  <c:v/>
                </c:pt>
                <c:pt idx="6">
                  <c:v>Jan 23</c:v>
                </c:pt>
                <c:pt idx="7">
                  <c:v/>
                </c:pt>
                <c:pt idx="8">
                  <c:v/>
                </c:pt>
                <c:pt idx="9">
                  <c:v/>
                </c:pt>
                <c:pt idx="10">
                  <c:v/>
                </c:pt>
                <c:pt idx="11">
                  <c:v/>
                </c:pt>
                <c:pt idx="12">
                  <c:v>Jul 23</c:v>
                </c:pt>
                <c:pt idx="13">
                  <c:v/>
                </c:pt>
                <c:pt idx="14">
                  <c:v/>
                </c:pt>
                <c:pt idx="15">
                  <c:v/>
                </c:pt>
                <c:pt idx="16">
                  <c:v/>
                </c:pt>
                <c:pt idx="17">
                  <c:v/>
                </c:pt>
                <c:pt idx="18">
                  <c:v>Jan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Sheet1!$C$2:$C$61</c:f>
              <c:numCache>
                <c:formatCode>General</c:formatCode>
                <c:ptCount val="60"/>
                <c:pt idx="47">
                  <c:v>11.471429</c:v>
                </c:pt>
                <c:pt idx="48">
                  <c:v>11.26875114440918</c:v>
                </c:pt>
                <c:pt idx="49">
                  <c:v>11.479278564453125</c:v>
                </c:pt>
                <c:pt idx="50">
                  <c:v>11.275717735290527</c:v>
                </c:pt>
                <c:pt idx="51">
                  <c:v>11.270975112915039</c:v>
                </c:pt>
                <c:pt idx="52">
                  <c:v>10.887290000915527</c:v>
                </c:pt>
                <c:pt idx="53">
                  <c:v>11.0288667678833</c:v>
                </c:pt>
                <c:pt idx="54">
                  <c:v>13.813348770141602</c:v>
                </c:pt>
                <c:pt idx="55">
                  <c:v>11.553899765014648</c:v>
                </c:pt>
                <c:pt idx="56">
                  <c:v>11.01864242553711</c:v>
                </c:pt>
                <c:pt idx="57">
                  <c:v>11.337760925292969</c:v>
                </c:pt>
                <c:pt idx="58">
                  <c:v>11.330443382263184</c:v>
                </c:pt>
                <c:pt idx="59">
                  <c:v>11.254291534423828</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Jul 22</c:v>
                </c:pt>
                <c:pt idx="1">
                  <c:v/>
                </c:pt>
                <c:pt idx="2">
                  <c:v/>
                </c:pt>
                <c:pt idx="3">
                  <c:v/>
                </c:pt>
                <c:pt idx="4">
                  <c:v/>
                </c:pt>
                <c:pt idx="5">
                  <c:v/>
                </c:pt>
                <c:pt idx="6">
                  <c:v>Jan 23</c:v>
                </c:pt>
                <c:pt idx="7">
                  <c:v/>
                </c:pt>
                <c:pt idx="8">
                  <c:v/>
                </c:pt>
                <c:pt idx="9">
                  <c:v/>
                </c:pt>
                <c:pt idx="10">
                  <c:v/>
                </c:pt>
                <c:pt idx="11">
                  <c:v/>
                </c:pt>
                <c:pt idx="12">
                  <c:v>Jul 23</c:v>
                </c:pt>
                <c:pt idx="13">
                  <c:v/>
                </c:pt>
                <c:pt idx="14">
                  <c:v/>
                </c:pt>
                <c:pt idx="15">
                  <c:v/>
                </c:pt>
                <c:pt idx="16">
                  <c:v/>
                </c:pt>
                <c:pt idx="17">
                  <c:v/>
                </c:pt>
                <c:pt idx="18">
                  <c:v>Jan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Sheet1!$D$2:$D$61</c:f>
              <c:numCache>
                <c:formatCode>General</c:formatCode>
                <c:ptCount val="60"/>
                <c:pt idx="48">
                  <c:v>9.785425186157227</c:v>
                </c:pt>
                <c:pt idx="49">
                  <c:v>9.650279998779297</c:v>
                </c:pt>
                <c:pt idx="50">
                  <c:v>8.93067741394043</c:v>
                </c:pt>
                <c:pt idx="51">
                  <c:v>8.767549514770508</c:v>
                </c:pt>
                <c:pt idx="52">
                  <c:v>8.037433624267578</c:v>
                </c:pt>
                <c:pt idx="53">
                  <c:v>6.834388732910156</c:v>
                </c:pt>
                <c:pt idx="54">
                  <c:v>8.55046272277832</c:v>
                </c:pt>
                <c:pt idx="55">
                  <c:v>7.127677917480469</c:v>
                </c:pt>
                <c:pt idx="56">
                  <c:v>7.214849948883057</c:v>
                </c:pt>
                <c:pt idx="57">
                  <c:v>7.3825273513793945</c:v>
                </c:pt>
                <c:pt idx="58">
                  <c:v>6.946683883666992</c:v>
                </c:pt>
                <c:pt idx="59">
                  <c:v>7.524826526641846</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Jul 22</c:v>
                </c:pt>
                <c:pt idx="1">
                  <c:v/>
                </c:pt>
                <c:pt idx="2">
                  <c:v/>
                </c:pt>
                <c:pt idx="3">
                  <c:v/>
                </c:pt>
                <c:pt idx="4">
                  <c:v/>
                </c:pt>
                <c:pt idx="5">
                  <c:v/>
                </c:pt>
                <c:pt idx="6">
                  <c:v>Jan 23</c:v>
                </c:pt>
                <c:pt idx="7">
                  <c:v/>
                </c:pt>
                <c:pt idx="8">
                  <c:v/>
                </c:pt>
                <c:pt idx="9">
                  <c:v/>
                </c:pt>
                <c:pt idx="10">
                  <c:v/>
                </c:pt>
                <c:pt idx="11">
                  <c:v/>
                </c:pt>
                <c:pt idx="12">
                  <c:v>Jul 23</c:v>
                </c:pt>
                <c:pt idx="13">
                  <c:v/>
                </c:pt>
                <c:pt idx="14">
                  <c:v/>
                </c:pt>
                <c:pt idx="15">
                  <c:v/>
                </c:pt>
                <c:pt idx="16">
                  <c:v/>
                </c:pt>
                <c:pt idx="17">
                  <c:v/>
                </c:pt>
                <c:pt idx="18">
                  <c:v>Jan 24</c:v>
                </c:pt>
                <c:pt idx="19">
                  <c:v/>
                </c:pt>
                <c:pt idx="20">
                  <c:v/>
                </c:pt>
                <c:pt idx="21">
                  <c:v/>
                </c:pt>
                <c:pt idx="22">
                  <c:v/>
                </c:pt>
                <c:pt idx="23">
                  <c:v/>
                </c:pt>
                <c:pt idx="24">
                  <c:v>Aug 24</c:v>
                </c:pt>
                <c:pt idx="25">
                  <c:v/>
                </c:pt>
                <c:pt idx="26">
                  <c:v/>
                </c:pt>
                <c:pt idx="27">
                  <c:v/>
                </c:pt>
                <c:pt idx="28">
                  <c:v/>
                </c:pt>
                <c:pt idx="29">
                  <c:v/>
                </c:pt>
                <c:pt idx="30">
                  <c:v>Feb 25</c:v>
                </c:pt>
                <c:pt idx="31">
                  <c:v/>
                </c:pt>
                <c:pt idx="32">
                  <c:v/>
                </c:pt>
                <c:pt idx="33">
                  <c:v/>
                </c:pt>
                <c:pt idx="34">
                  <c:v/>
                </c:pt>
                <c:pt idx="35">
                  <c:v/>
                </c:pt>
                <c:pt idx="36">
                  <c:v>Aug 25</c:v>
                </c:pt>
                <c:pt idx="37">
                  <c:v/>
                </c:pt>
                <c:pt idx="38">
                  <c:v/>
                </c:pt>
                <c:pt idx="39">
                  <c:v/>
                </c:pt>
                <c:pt idx="40">
                  <c:v/>
                </c:pt>
                <c:pt idx="41">
                  <c:v/>
                </c:pt>
                <c:pt idx="42">
                  <c:v>Feb 26</c:v>
                </c:pt>
                <c:pt idx="43">
                  <c:v/>
                </c:pt>
                <c:pt idx="44">
                  <c:v/>
                </c:pt>
                <c:pt idx="45">
                  <c:v/>
                </c:pt>
                <c:pt idx="46">
                  <c:v/>
                </c:pt>
                <c:pt idx="47">
                  <c:v/>
                </c:pt>
                <c:pt idx="48">
                  <c:v>Aug 26</c:v>
                </c:pt>
                <c:pt idx="49">
                  <c:v/>
                </c:pt>
                <c:pt idx="50">
                  <c:v/>
                </c:pt>
                <c:pt idx="51">
                  <c:v/>
                </c:pt>
                <c:pt idx="52">
                  <c:v/>
                </c:pt>
                <c:pt idx="53">
                  <c:v/>
                </c:pt>
                <c:pt idx="54">
                  <c:v>Feb 27</c:v>
                </c:pt>
                <c:pt idx="55">
                  <c:v/>
                </c:pt>
                <c:pt idx="56">
                  <c:v/>
                </c:pt>
                <c:pt idx="57">
                  <c:v/>
                </c:pt>
                <c:pt idx="58">
                  <c:v/>
                </c:pt>
                <c:pt idx="59">
                  <c:v/>
                </c:pt>
              </c:strCache>
            </c:strRef>
          </c:cat>
          <c:val>
            <c:numRef>
              <c:f>Sheet1!$E$2:$E$61</c:f>
              <c:numCache>
                <c:formatCode>General</c:formatCode>
                <c:ptCount val="60"/>
                <c:pt idx="48">
                  <c:v>13.123865127563477</c:v>
                </c:pt>
                <c:pt idx="49">
                  <c:v>14.135391235351562</c:v>
                </c:pt>
                <c:pt idx="50">
                  <c:v>14.195937156677246</c:v>
                </c:pt>
                <c:pt idx="51">
                  <c:v>14.224895477294922</c:v>
                </c:pt>
                <c:pt idx="52">
                  <c:v>14.31810188293457</c:v>
                </c:pt>
                <c:pt idx="53">
                  <c:v>16.699787139892578</c:v>
                </c:pt>
                <c:pt idx="54">
                  <c:v>24.99844741821289</c:v>
                </c:pt>
                <c:pt idx="55">
                  <c:v>18.545223236083984</c:v>
                </c:pt>
                <c:pt idx="56">
                  <c:v>15.926944732666016</c:v>
                </c:pt>
                <c:pt idx="57">
                  <c:v>16.775209426879883</c:v>
                </c:pt>
                <c:pt idx="58">
                  <c:v>16.777301788330078</c:v>
                </c:pt>
                <c:pt idx="59">
                  <c:v>15.981874465942383</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Sheet1!$A$2:$A$53</c:f>
              <c:strCache>
                <c:ptCount val="52"/>
                <c:pt idx="0">
                  <c:v>Sep 14</c:v>
                </c:pt>
                <c:pt idx="1">
                  <c:v/>
                </c:pt>
                <c:pt idx="2">
                  <c:v/>
                </c:pt>
                <c:pt idx="3">
                  <c:v/>
                </c:pt>
                <c:pt idx="4">
                  <c:v/>
                </c:pt>
                <c:pt idx="5">
                  <c:v/>
                </c:pt>
                <c:pt idx="6">
                  <c:v>Mar 16</c:v>
                </c:pt>
                <c:pt idx="7">
                  <c:v/>
                </c:pt>
                <c:pt idx="8">
                  <c:v/>
                </c:pt>
                <c:pt idx="9">
                  <c:v/>
                </c:pt>
                <c:pt idx="10">
                  <c:v/>
                </c:pt>
                <c:pt idx="11">
                  <c:v/>
                </c:pt>
                <c:pt idx="12">
                  <c:v>Sep 17</c:v>
                </c:pt>
                <c:pt idx="13">
                  <c:v/>
                </c:pt>
                <c:pt idx="14">
                  <c:v/>
                </c:pt>
                <c:pt idx="15">
                  <c:v/>
                </c:pt>
                <c:pt idx="16">
                  <c:v/>
                </c:pt>
                <c:pt idx="17">
                  <c:v/>
                </c:pt>
                <c:pt idx="18">
                  <c:v>Mar 19</c:v>
                </c:pt>
                <c:pt idx="19">
                  <c:v/>
                </c:pt>
                <c:pt idx="20">
                  <c:v/>
                </c:pt>
                <c:pt idx="21">
                  <c:v/>
                </c:pt>
                <c:pt idx="22">
                  <c:v/>
                </c:pt>
                <c:pt idx="23">
                  <c:v/>
                </c:pt>
                <c:pt idx="24">
                  <c:v>Sep 20</c:v>
                </c:pt>
                <c:pt idx="25">
                  <c:v/>
                </c:pt>
                <c:pt idx="26">
                  <c:v/>
                </c:pt>
                <c:pt idx="27">
                  <c:v/>
                </c:pt>
                <c:pt idx="28">
                  <c:v/>
                </c:pt>
                <c:pt idx="29">
                  <c:v/>
                </c:pt>
                <c:pt idx="30">
                  <c:v>Mar 22</c:v>
                </c:pt>
                <c:pt idx="31">
                  <c:v/>
                </c:pt>
                <c:pt idx="32">
                  <c:v/>
                </c:pt>
                <c:pt idx="33">
                  <c:v/>
                </c:pt>
                <c:pt idx="34">
                  <c:v/>
                </c:pt>
                <c:pt idx="35">
                  <c:v/>
                </c:pt>
                <c:pt idx="36">
                  <c:v>Sep 23</c:v>
                </c:pt>
                <c:pt idx="37">
                  <c:v/>
                </c:pt>
                <c:pt idx="38">
                  <c:v/>
                </c:pt>
                <c:pt idx="39">
                  <c:v/>
                </c:pt>
                <c:pt idx="40">
                  <c:v/>
                </c:pt>
                <c:pt idx="41">
                  <c:v/>
                </c:pt>
                <c:pt idx="42">
                  <c:v>Mar 25</c:v>
                </c:pt>
                <c:pt idx="43">
                  <c:v/>
                </c:pt>
                <c:pt idx="44">
                  <c:v/>
                </c:pt>
                <c:pt idx="45">
                  <c:v/>
                </c:pt>
                <c:pt idx="46">
                  <c:v/>
                </c:pt>
                <c:pt idx="47">
                  <c:v/>
                </c:pt>
                <c:pt idx="48">
                  <c:v>Sep 26</c:v>
                </c:pt>
                <c:pt idx="49">
                  <c:v/>
                </c:pt>
                <c:pt idx="50">
                  <c:v/>
                </c:pt>
                <c:pt idx="51">
                  <c:v/>
                </c:pt>
              </c:strCache>
            </c:strRef>
          </c:cat>
          <c:val>
            <c:numRef>
              <c:f>Sheet1!$B$2:$B$53</c:f>
              <c:numCache>
                <c:formatCode>General</c:formatCode>
                <c:ptCount val="52"/>
                <c:pt idx="0">
                  <c:v>6.07</c:v>
                </c:pt>
                <c:pt idx="1">
                  <c:v>6.96</c:v>
                </c:pt>
                <c:pt idx="2">
                  <c:v>6.12</c:v>
                </c:pt>
                <c:pt idx="3">
                  <c:v>6.47</c:v>
                </c:pt>
                <c:pt idx="4">
                  <c:v>6.87</c:v>
                </c:pt>
                <c:pt idx="5">
                  <c:v>7.01</c:v>
                </c:pt>
                <c:pt idx="6">
                  <c:v>5.48</c:v>
                </c:pt>
                <c:pt idx="7">
                  <c:v>5.78</c:v>
                </c:pt>
                <c:pt idx="8">
                  <c:v>6.56</c:v>
                </c:pt>
                <c:pt idx="9">
                  <c:v>6.68</c:v>
                </c:pt>
                <c:pt idx="10">
                  <c:v>5.15</c:v>
                </c:pt>
                <c:pt idx="11">
                  <c:v>6.28</c:v>
                </c:pt>
                <c:pt idx="12">
                  <c:v>7.46</c:v>
                </c:pt>
                <c:pt idx="13">
                  <c:v>7.65</c:v>
                </c:pt>
                <c:pt idx="14">
                  <c:v>7.45</c:v>
                </c:pt>
                <c:pt idx="15">
                  <c:v>6.73</c:v>
                </c:pt>
                <c:pt idx="16">
                  <c:v>6.82</c:v>
                </c:pt>
                <c:pt idx="17">
                  <c:v>7.31</c:v>
                </c:pt>
                <c:pt idx="18">
                  <c:v>6.85</c:v>
                </c:pt>
                <c:pt idx="19">
                  <c:v>6.73</c:v>
                </c:pt>
                <c:pt idx="20">
                  <c:v>7.31</c:v>
                </c:pt>
                <c:pt idx="21">
                  <c:v>6.79</c:v>
                </c:pt>
                <c:pt idx="22">
                  <c:v>3.21</c:v>
                </c:pt>
                <c:pt idx="23">
                  <c:v>0.39</c:v>
                </c:pt>
                <c:pt idx="24">
                  <c:v>2.69</c:v>
                </c:pt>
                <c:pt idx="25">
                  <c:v>4.48</c:v>
                </c:pt>
                <c:pt idx="26">
                  <c:v>4.72</c:v>
                </c:pt>
                <c:pt idx="27">
                  <c:v>6.73</c:v>
                </c:pt>
                <c:pt idx="28">
                  <c:v>-6.02</c:v>
                </c:pt>
                <c:pt idx="29">
                  <c:v>5.22</c:v>
                </c:pt>
                <c:pt idx="30">
                  <c:v>5.05</c:v>
                </c:pt>
                <c:pt idx="31">
                  <c:v>7.83</c:v>
                </c:pt>
                <c:pt idx="32">
                  <c:v>13.71</c:v>
                </c:pt>
                <c:pt idx="33">
                  <c:v>5.92</c:v>
                </c:pt>
                <c:pt idx="34">
                  <c:v>3.41</c:v>
                </c:pt>
                <c:pt idx="35">
                  <c:v>4.25</c:v>
                </c:pt>
                <c:pt idx="36">
                  <c:v>5.47</c:v>
                </c:pt>
                <c:pt idx="37">
                  <c:v>6.72</c:v>
                </c:pt>
                <c:pt idx="38">
                  <c:v>5.87</c:v>
                </c:pt>
                <c:pt idx="39">
                  <c:v>7.09</c:v>
                </c:pt>
                <c:pt idx="40">
                  <c:v>7.43</c:v>
                </c:pt>
                <c:pt idx="41">
                  <c:v>7.55</c:v>
                </c:pt>
                <c:pt idx="42">
                  <c:v>6.93</c:v>
                </c:pt>
                <c:pt idx="43">
                  <c:v>8.19</c:v>
                </c:pt>
                <c:pt idx="44">
                  <c:v>8.25</c:v>
                </c:pt>
                <c:pt idx="45">
                  <c:v>8.46</c:v>
                </c:pt>
                <c:pt idx="46">
                  <c:v>7.94</c:v>
                </c:pt>
                <c:pt idx="47">
                  <c:v>8.39</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Sheet1!$A$2:$A$53</c:f>
              <c:strCache>
                <c:ptCount val="52"/>
                <c:pt idx="0">
                  <c:v>Sep 14</c:v>
                </c:pt>
                <c:pt idx="1">
                  <c:v/>
                </c:pt>
                <c:pt idx="2">
                  <c:v/>
                </c:pt>
                <c:pt idx="3">
                  <c:v/>
                </c:pt>
                <c:pt idx="4">
                  <c:v/>
                </c:pt>
                <c:pt idx="5">
                  <c:v/>
                </c:pt>
                <c:pt idx="6">
                  <c:v>Mar 16</c:v>
                </c:pt>
                <c:pt idx="7">
                  <c:v/>
                </c:pt>
                <c:pt idx="8">
                  <c:v/>
                </c:pt>
                <c:pt idx="9">
                  <c:v/>
                </c:pt>
                <c:pt idx="10">
                  <c:v/>
                </c:pt>
                <c:pt idx="11">
                  <c:v/>
                </c:pt>
                <c:pt idx="12">
                  <c:v>Sep 17</c:v>
                </c:pt>
                <c:pt idx="13">
                  <c:v/>
                </c:pt>
                <c:pt idx="14">
                  <c:v/>
                </c:pt>
                <c:pt idx="15">
                  <c:v/>
                </c:pt>
                <c:pt idx="16">
                  <c:v/>
                </c:pt>
                <c:pt idx="17">
                  <c:v/>
                </c:pt>
                <c:pt idx="18">
                  <c:v>Mar 19</c:v>
                </c:pt>
                <c:pt idx="19">
                  <c:v/>
                </c:pt>
                <c:pt idx="20">
                  <c:v/>
                </c:pt>
                <c:pt idx="21">
                  <c:v/>
                </c:pt>
                <c:pt idx="22">
                  <c:v/>
                </c:pt>
                <c:pt idx="23">
                  <c:v/>
                </c:pt>
                <c:pt idx="24">
                  <c:v>Sep 20</c:v>
                </c:pt>
                <c:pt idx="25">
                  <c:v/>
                </c:pt>
                <c:pt idx="26">
                  <c:v/>
                </c:pt>
                <c:pt idx="27">
                  <c:v/>
                </c:pt>
                <c:pt idx="28">
                  <c:v/>
                </c:pt>
                <c:pt idx="29">
                  <c:v/>
                </c:pt>
                <c:pt idx="30">
                  <c:v>Mar 22</c:v>
                </c:pt>
                <c:pt idx="31">
                  <c:v/>
                </c:pt>
                <c:pt idx="32">
                  <c:v/>
                </c:pt>
                <c:pt idx="33">
                  <c:v/>
                </c:pt>
                <c:pt idx="34">
                  <c:v/>
                </c:pt>
                <c:pt idx="35">
                  <c:v/>
                </c:pt>
                <c:pt idx="36">
                  <c:v>Sep 23</c:v>
                </c:pt>
                <c:pt idx="37">
                  <c:v/>
                </c:pt>
                <c:pt idx="38">
                  <c:v/>
                </c:pt>
                <c:pt idx="39">
                  <c:v/>
                </c:pt>
                <c:pt idx="40">
                  <c:v/>
                </c:pt>
                <c:pt idx="41">
                  <c:v/>
                </c:pt>
                <c:pt idx="42">
                  <c:v>Mar 25</c:v>
                </c:pt>
                <c:pt idx="43">
                  <c:v/>
                </c:pt>
                <c:pt idx="44">
                  <c:v/>
                </c:pt>
                <c:pt idx="45">
                  <c:v/>
                </c:pt>
                <c:pt idx="46">
                  <c:v/>
                </c:pt>
                <c:pt idx="47">
                  <c:v/>
                </c:pt>
                <c:pt idx="48">
                  <c:v>Sep 26</c:v>
                </c:pt>
                <c:pt idx="49">
                  <c:v/>
                </c:pt>
                <c:pt idx="50">
                  <c:v/>
                </c:pt>
                <c:pt idx="51">
                  <c:v/>
                </c:pt>
              </c:strCache>
            </c:strRef>
          </c:cat>
          <c:val>
            <c:numRef>
              <c:f>Sheet1!$C$2:$C$53</c:f>
              <c:numCache>
                <c:formatCode>General</c:formatCode>
                <c:ptCount val="52"/>
                <c:pt idx="47">
                  <c:v>8.39</c:v>
                </c:pt>
                <c:pt idx="48">
                  <c:v>8.518486976623535</c:v>
                </c:pt>
                <c:pt idx="49">
                  <c:v>8.685159683227539</c:v>
                </c:pt>
                <c:pt idx="50">
                  <c:v>8.20806884765625</c:v>
                </c:pt>
                <c:pt idx="51">
                  <c:v>8.356834411621094</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Sheet1!$A$2:$A$53</c:f>
              <c:strCache>
                <c:ptCount val="52"/>
                <c:pt idx="0">
                  <c:v>Sep 14</c:v>
                </c:pt>
                <c:pt idx="1">
                  <c:v/>
                </c:pt>
                <c:pt idx="2">
                  <c:v/>
                </c:pt>
                <c:pt idx="3">
                  <c:v/>
                </c:pt>
                <c:pt idx="4">
                  <c:v/>
                </c:pt>
                <c:pt idx="5">
                  <c:v/>
                </c:pt>
                <c:pt idx="6">
                  <c:v>Mar 16</c:v>
                </c:pt>
                <c:pt idx="7">
                  <c:v/>
                </c:pt>
                <c:pt idx="8">
                  <c:v/>
                </c:pt>
                <c:pt idx="9">
                  <c:v/>
                </c:pt>
                <c:pt idx="10">
                  <c:v/>
                </c:pt>
                <c:pt idx="11">
                  <c:v/>
                </c:pt>
                <c:pt idx="12">
                  <c:v>Sep 17</c:v>
                </c:pt>
                <c:pt idx="13">
                  <c:v/>
                </c:pt>
                <c:pt idx="14">
                  <c:v/>
                </c:pt>
                <c:pt idx="15">
                  <c:v/>
                </c:pt>
                <c:pt idx="16">
                  <c:v/>
                </c:pt>
                <c:pt idx="17">
                  <c:v/>
                </c:pt>
                <c:pt idx="18">
                  <c:v>Mar 19</c:v>
                </c:pt>
                <c:pt idx="19">
                  <c:v/>
                </c:pt>
                <c:pt idx="20">
                  <c:v/>
                </c:pt>
                <c:pt idx="21">
                  <c:v/>
                </c:pt>
                <c:pt idx="22">
                  <c:v/>
                </c:pt>
                <c:pt idx="23">
                  <c:v/>
                </c:pt>
                <c:pt idx="24">
                  <c:v>Sep 20</c:v>
                </c:pt>
                <c:pt idx="25">
                  <c:v/>
                </c:pt>
                <c:pt idx="26">
                  <c:v/>
                </c:pt>
                <c:pt idx="27">
                  <c:v/>
                </c:pt>
                <c:pt idx="28">
                  <c:v/>
                </c:pt>
                <c:pt idx="29">
                  <c:v/>
                </c:pt>
                <c:pt idx="30">
                  <c:v>Mar 22</c:v>
                </c:pt>
                <c:pt idx="31">
                  <c:v/>
                </c:pt>
                <c:pt idx="32">
                  <c:v/>
                </c:pt>
                <c:pt idx="33">
                  <c:v/>
                </c:pt>
                <c:pt idx="34">
                  <c:v/>
                </c:pt>
                <c:pt idx="35">
                  <c:v/>
                </c:pt>
                <c:pt idx="36">
                  <c:v>Sep 23</c:v>
                </c:pt>
                <c:pt idx="37">
                  <c:v/>
                </c:pt>
                <c:pt idx="38">
                  <c:v/>
                </c:pt>
                <c:pt idx="39">
                  <c:v/>
                </c:pt>
                <c:pt idx="40">
                  <c:v/>
                </c:pt>
                <c:pt idx="41">
                  <c:v/>
                </c:pt>
                <c:pt idx="42">
                  <c:v>Mar 25</c:v>
                </c:pt>
                <c:pt idx="43">
                  <c:v/>
                </c:pt>
                <c:pt idx="44">
                  <c:v/>
                </c:pt>
                <c:pt idx="45">
                  <c:v/>
                </c:pt>
                <c:pt idx="46">
                  <c:v/>
                </c:pt>
                <c:pt idx="47">
                  <c:v/>
                </c:pt>
                <c:pt idx="48">
                  <c:v>Sep 26</c:v>
                </c:pt>
                <c:pt idx="49">
                  <c:v/>
                </c:pt>
                <c:pt idx="50">
                  <c:v/>
                </c:pt>
                <c:pt idx="51">
                  <c:v/>
                </c:pt>
              </c:strCache>
            </c:strRef>
          </c:cat>
          <c:val>
            <c:numRef>
              <c:f>Sheet1!$D$2:$D$53</c:f>
              <c:numCache>
                <c:formatCode>General</c:formatCode>
                <c:ptCount val="52"/>
                <c:pt idx="48">
                  <c:v>7.780115604400635</c:v>
                </c:pt>
                <c:pt idx="49">
                  <c:v>7.827658653259277</c:v>
                </c:pt>
                <c:pt idx="50">
                  <c:v>7.284742832183838</c:v>
                </c:pt>
                <c:pt idx="51">
                  <c:v>7.361433029174805</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Sheet1!$A$2:$A$53</c:f>
              <c:strCache>
                <c:ptCount val="52"/>
                <c:pt idx="0">
                  <c:v>Sep 14</c:v>
                </c:pt>
                <c:pt idx="1">
                  <c:v/>
                </c:pt>
                <c:pt idx="2">
                  <c:v/>
                </c:pt>
                <c:pt idx="3">
                  <c:v/>
                </c:pt>
                <c:pt idx="4">
                  <c:v/>
                </c:pt>
                <c:pt idx="5">
                  <c:v/>
                </c:pt>
                <c:pt idx="6">
                  <c:v>Mar 16</c:v>
                </c:pt>
                <c:pt idx="7">
                  <c:v/>
                </c:pt>
                <c:pt idx="8">
                  <c:v/>
                </c:pt>
                <c:pt idx="9">
                  <c:v/>
                </c:pt>
                <c:pt idx="10">
                  <c:v/>
                </c:pt>
                <c:pt idx="11">
                  <c:v/>
                </c:pt>
                <c:pt idx="12">
                  <c:v>Sep 17</c:v>
                </c:pt>
                <c:pt idx="13">
                  <c:v/>
                </c:pt>
                <c:pt idx="14">
                  <c:v/>
                </c:pt>
                <c:pt idx="15">
                  <c:v/>
                </c:pt>
                <c:pt idx="16">
                  <c:v/>
                </c:pt>
                <c:pt idx="17">
                  <c:v/>
                </c:pt>
                <c:pt idx="18">
                  <c:v>Mar 19</c:v>
                </c:pt>
                <c:pt idx="19">
                  <c:v/>
                </c:pt>
                <c:pt idx="20">
                  <c:v/>
                </c:pt>
                <c:pt idx="21">
                  <c:v/>
                </c:pt>
                <c:pt idx="22">
                  <c:v/>
                </c:pt>
                <c:pt idx="23">
                  <c:v/>
                </c:pt>
                <c:pt idx="24">
                  <c:v>Sep 20</c:v>
                </c:pt>
                <c:pt idx="25">
                  <c:v/>
                </c:pt>
                <c:pt idx="26">
                  <c:v/>
                </c:pt>
                <c:pt idx="27">
                  <c:v/>
                </c:pt>
                <c:pt idx="28">
                  <c:v/>
                </c:pt>
                <c:pt idx="29">
                  <c:v/>
                </c:pt>
                <c:pt idx="30">
                  <c:v>Mar 22</c:v>
                </c:pt>
                <c:pt idx="31">
                  <c:v/>
                </c:pt>
                <c:pt idx="32">
                  <c:v/>
                </c:pt>
                <c:pt idx="33">
                  <c:v/>
                </c:pt>
                <c:pt idx="34">
                  <c:v/>
                </c:pt>
                <c:pt idx="35">
                  <c:v/>
                </c:pt>
                <c:pt idx="36">
                  <c:v>Sep 23</c:v>
                </c:pt>
                <c:pt idx="37">
                  <c:v/>
                </c:pt>
                <c:pt idx="38">
                  <c:v/>
                </c:pt>
                <c:pt idx="39">
                  <c:v/>
                </c:pt>
                <c:pt idx="40">
                  <c:v/>
                </c:pt>
                <c:pt idx="41">
                  <c:v/>
                </c:pt>
                <c:pt idx="42">
                  <c:v>Mar 25</c:v>
                </c:pt>
                <c:pt idx="43">
                  <c:v/>
                </c:pt>
                <c:pt idx="44">
                  <c:v/>
                </c:pt>
                <c:pt idx="45">
                  <c:v/>
                </c:pt>
                <c:pt idx="46">
                  <c:v/>
                </c:pt>
                <c:pt idx="47">
                  <c:v/>
                </c:pt>
                <c:pt idx="48">
                  <c:v>Sep 26</c:v>
                </c:pt>
                <c:pt idx="49">
                  <c:v/>
                </c:pt>
                <c:pt idx="50">
                  <c:v/>
                </c:pt>
                <c:pt idx="51">
                  <c:v/>
                </c:pt>
              </c:strCache>
            </c:strRef>
          </c:cat>
          <c:val>
            <c:numRef>
              <c:f>Sheet1!$E$2:$E$53</c:f>
              <c:numCache>
                <c:formatCode>General</c:formatCode>
                <c:ptCount val="52"/>
                <c:pt idx="48">
                  <c:v>9.319271087646484</c:v>
                </c:pt>
                <c:pt idx="49">
                  <c:v>9.637941360473633</c:v>
                </c:pt>
                <c:pt idx="50">
                  <c:v>9.22070026397705</c:v>
                </c:pt>
                <c:pt idx="51">
                  <c:v>9.479774475097656</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Historical</c:v>
                </c:pt>
              </c:strCache>
            </c:strRef>
          </c:tx>
          <c:spPr>
            <a:ln w="19050">
              <a:solidFill>
                <a:srgbClr val="8E0100"/>
              </a:solidFill>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Sheet1!$B$2:$B$61</c:f>
              <c:numCache>
                <c:formatCode>General</c:formatCode>
                <c:ptCount val="60"/>
                <c:pt idx="0">
                  <c:v>17.025701</c:v>
                </c:pt>
                <c:pt idx="1">
                  <c:v>15.757621</c:v>
                </c:pt>
                <c:pt idx="2">
                  <c:v>13.14741</c:v>
                </c:pt>
                <c:pt idx="3">
                  <c:v>10.324905</c:v>
                </c:pt>
                <c:pt idx="4">
                  <c:v>-23.605707</c:v>
                </c:pt>
                <c:pt idx="5">
                  <c:v>-8.569849</c:v>
                </c:pt>
                <c:pt idx="6">
                  <c:v>-10.846353</c:v>
                </c:pt>
                <c:pt idx="7">
                  <c:v>-12.355875</c:v>
                </c:pt>
                <c:pt idx="8">
                  <c:v>-11.742053</c:v>
                </c:pt>
                <c:pt idx="9">
                  <c:v>-11.491535</c:v>
                </c:pt>
                <c:pt idx="10">
                  <c:v>-10.117234</c:v>
                </c:pt>
                <c:pt idx="11">
                  <c:v>-9.571508</c:v>
                </c:pt>
                <c:pt idx="12">
                  <c:v>-8.251599</c:v>
                </c:pt>
                <c:pt idx="13">
                  <c:v>-6.844789</c:v>
                </c:pt>
                <c:pt idx="14">
                  <c:v>-5.648474</c:v>
                </c:pt>
                <c:pt idx="15">
                  <c:v>-4.707661</c:v>
                </c:pt>
                <c:pt idx="16">
                  <c:v>46.561969</c:v>
                </c:pt>
                <c:pt idx="17">
                  <c:v>19.371095</c:v>
                </c:pt>
                <c:pt idx="18">
                  <c:v>17.536561</c:v>
                </c:pt>
                <c:pt idx="19">
                  <c:v>16.00112</c:v>
                </c:pt>
                <c:pt idx="20">
                  <c:v>15.811271</c:v>
                </c:pt>
                <c:pt idx="21">
                  <c:v>15.540171</c:v>
                </c:pt>
                <c:pt idx="22">
                  <c:v>16.308925</c:v>
                </c:pt>
                <c:pt idx="23">
                  <c:v>16.171429</c:v>
                </c:pt>
                <c:pt idx="24">
                  <c:v>15.555039</c:v>
                </c:pt>
                <c:pt idx="25">
                  <c:v>14.991564</c:v>
                </c:pt>
                <c:pt idx="26">
                  <c:v>14.352356</c:v>
                </c:pt>
                <c:pt idx="27">
                  <c:v>14.22299</c:v>
                </c:pt>
                <c:pt idx="28">
                  <c:v>-3.967564</c:v>
                </c:pt>
                <c:pt idx="29">
                  <c:v>8.527524</c:v>
                </c:pt>
                <c:pt idx="30">
                  <c:v>10.243484</c:v>
                </c:pt>
                <c:pt idx="31">
                  <c:v>12.788547</c:v>
                </c:pt>
                <c:pt idx="32">
                  <c:v>14.833972</c:v>
                </c:pt>
                <c:pt idx="33">
                  <c:v>15.289604</c:v>
                </c:pt>
                <c:pt idx="34">
                  <c:v>15.514349</c:v>
                </c:pt>
                <c:pt idx="35">
                  <c:v>15.414885</c:v>
                </c:pt>
                <c:pt idx="36">
                  <c:v>16.544882</c:v>
                </c:pt>
                <c:pt idx="37">
                  <c:v>16.702099</c:v>
                </c:pt>
                <c:pt idx="38">
                  <c:v>16.633125</c:v>
                </c:pt>
                <c:pt idx="39">
                  <c:v>17.28046</c:v>
                </c:pt>
                <c:pt idx="40">
                  <c:v>30.247286</c:v>
                </c:pt>
                <c:pt idx="41">
                  <c:v>18.68679</c:v>
                </c:pt>
                <c:pt idx="42">
                  <c:v>19.400662</c:v>
                </c:pt>
                <c:pt idx="43">
                  <c:v>20.309492</c:v>
                </c:pt>
                <c:pt idx="44">
                  <c:v>19.913251</c:v>
                </c:pt>
                <c:pt idx="45">
                  <c:v>21.463415</c:v>
                </c:pt>
                <c:pt idx="46">
                  <c:v>22.118178</c:v>
                </c:pt>
                <c:pt idx="47">
                  <c:v>22.71252</c:v>
                </c:pt>
              </c:numCache>
            </c:numRef>
          </c:val>
          <c:smooth val="0"/>
        </c:ser>
        <c:ser>
          <c:idx val="1"/>
          <c:order val="1"/>
          <c:tx>
            <c:strRef>
              <c:f>Sheet1!$C$1</c:f>
              <c:strCache>
                <c:ptCount val="1"/>
                <c:pt idx="0">
                  <c:v>Forecast</c:v>
                </c:pt>
              </c:strCache>
            </c:strRef>
          </c:tx>
          <c:spPr>
            <a:ln w="19050">
              <a:solidFill>
                <a:srgbClr val="000000"/>
              </a:solidFill>
              <a:prstDash val="dash"/>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Sheet1!$C$2:$C$61</c:f>
              <c:numCache>
                <c:formatCode>General</c:formatCode>
                <c:ptCount val="60"/>
                <c:pt idx="47">
                  <c:v>22.71252</c:v>
                </c:pt>
                <c:pt idx="48">
                  <c:v>22.859783172607422</c:v>
                </c:pt>
                <c:pt idx="49">
                  <c:v>22.75406837463379</c:v>
                </c:pt>
                <c:pt idx="50">
                  <c:v>22.611207962036133</c:v>
                </c:pt>
                <c:pt idx="51">
                  <c:v>22.83367919921875</c:v>
                </c:pt>
                <c:pt idx="52">
                  <c:v>17.96984100341797</c:v>
                </c:pt>
                <c:pt idx="53">
                  <c:v>20.42123031616211</c:v>
                </c:pt>
                <c:pt idx="54">
                  <c:v>20.597637176513672</c:v>
                </c:pt>
                <c:pt idx="55">
                  <c:v>20.82658576965332</c:v>
                </c:pt>
                <c:pt idx="56">
                  <c:v>19.97682762145996</c:v>
                </c:pt>
                <c:pt idx="57">
                  <c:v>19.96398162841797</c:v>
                </c:pt>
                <c:pt idx="58">
                  <c:v>20.229780197143555</c:v>
                </c:pt>
                <c:pt idx="59">
                  <c:v>19.219905853271484</c:v>
                </c:pt>
              </c:numCache>
            </c:numRef>
          </c:val>
          <c:smooth val="0"/>
        </c:ser>
        <c:ser>
          <c:idx val="2"/>
          <c:order val="2"/>
          <c:tx>
            <c:strRef>
              <c:f>Sheet1!$D$1</c:f>
              <c:strCache>
                <c:ptCount val="1"/>
                <c:pt idx="0">
                  <c:v>80% low</c:v>
                </c:pt>
              </c:strCache>
            </c:strRef>
          </c:tx>
          <c:spPr>
            <a:ln w="9525">
              <a:solidFill>
                <a:srgbClr val="595959"/>
              </a:solidFill>
              <a:prstDash val="sysDot"/>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Sheet1!$D$2:$D$61</c:f>
              <c:numCache>
                <c:formatCode>General</c:formatCode>
                <c:ptCount val="60"/>
                <c:pt idx="48">
                  <c:v>20.764596939086914</c:v>
                </c:pt>
                <c:pt idx="49">
                  <c:v>19.438148498535156</c:v>
                </c:pt>
                <c:pt idx="50">
                  <c:v>18.205585479736328</c:v>
                </c:pt>
                <c:pt idx="51">
                  <c:v>16.89554214477539</c:v>
                </c:pt>
                <c:pt idx="52">
                  <c:v>8.397863388061523</c:v>
                </c:pt>
                <c:pt idx="53">
                  <c:v>10.269205093383789</c:v>
                </c:pt>
                <c:pt idx="54">
                  <c:v>10.417520523071289</c:v>
                </c:pt>
                <c:pt idx="55">
                  <c:v>10.058818817138672</c:v>
                </c:pt>
                <c:pt idx="56">
                  <c:v>7.3548583984375</c:v>
                </c:pt>
                <c:pt idx="57">
                  <c:v>8.886783599853516</c:v>
                </c:pt>
                <c:pt idx="58">
                  <c:v>9.042652130126953</c:v>
                </c:pt>
                <c:pt idx="59">
                  <c:v>7.8138017654418945</c:v>
                </c:pt>
              </c:numCache>
            </c:numRef>
          </c:val>
          <c:smooth val="0"/>
        </c:ser>
        <c:ser>
          <c:idx val="3"/>
          <c:order val="3"/>
          <c:tx>
            <c:strRef>
              <c:f>Sheet1!$E$1</c:f>
              <c:strCache>
                <c:ptCount val="1"/>
                <c:pt idx="0">
                  <c:v>80% high</c:v>
                </c:pt>
              </c:strCache>
            </c:strRef>
          </c:tx>
          <c:spPr>
            <a:ln w="9525">
              <a:solidFill>
                <a:srgbClr val="595959"/>
              </a:solidFill>
              <a:prstDash val="sysDot"/>
            </a:ln>
          </c:spPr>
          <c:marker>
            <c:symbol val="none"/>
          </c:marker>
          <c:cat>
            <c:strRef>
              <c:f>Sheet1!$A$2:$A$61</c:f>
              <c:strCache>
                <c:ptCount val="60"/>
                <c:pt idx="0">
                  <c:v>Sep 22</c:v>
                </c:pt>
                <c:pt idx="1">
                  <c:v/>
                </c:pt>
                <c:pt idx="2">
                  <c:v/>
                </c:pt>
                <c:pt idx="3">
                  <c:v/>
                </c:pt>
                <c:pt idx="4">
                  <c:v/>
                </c:pt>
                <c:pt idx="5">
                  <c:v/>
                </c:pt>
                <c:pt idx="6">
                  <c:v>Mar 23</c:v>
                </c:pt>
                <c:pt idx="7">
                  <c:v/>
                </c:pt>
                <c:pt idx="8">
                  <c:v/>
                </c:pt>
                <c:pt idx="9">
                  <c:v/>
                </c:pt>
                <c:pt idx="10">
                  <c:v/>
                </c:pt>
                <c:pt idx="11">
                  <c:v/>
                </c:pt>
                <c:pt idx="12">
                  <c:v>Sep 23</c:v>
                </c:pt>
                <c:pt idx="13">
                  <c:v/>
                </c:pt>
                <c:pt idx="14">
                  <c:v/>
                </c:pt>
                <c:pt idx="15">
                  <c:v/>
                </c:pt>
                <c:pt idx="16">
                  <c:v/>
                </c:pt>
                <c:pt idx="17">
                  <c:v/>
                </c:pt>
                <c:pt idx="18">
                  <c:v>Mar 24</c:v>
                </c:pt>
                <c:pt idx="19">
                  <c:v/>
                </c:pt>
                <c:pt idx="20">
                  <c:v/>
                </c:pt>
                <c:pt idx="21">
                  <c:v/>
                </c:pt>
                <c:pt idx="22">
                  <c:v/>
                </c:pt>
                <c:pt idx="23">
                  <c:v/>
                </c:pt>
                <c:pt idx="24">
                  <c:v>Sep 24</c:v>
                </c:pt>
                <c:pt idx="25">
                  <c:v/>
                </c:pt>
                <c:pt idx="26">
                  <c:v/>
                </c:pt>
                <c:pt idx="27">
                  <c:v/>
                </c:pt>
                <c:pt idx="28">
                  <c:v/>
                </c:pt>
                <c:pt idx="29">
                  <c:v/>
                </c:pt>
                <c:pt idx="30">
                  <c:v>Mar 25</c:v>
                </c:pt>
                <c:pt idx="31">
                  <c:v/>
                </c:pt>
                <c:pt idx="32">
                  <c:v/>
                </c:pt>
                <c:pt idx="33">
                  <c:v/>
                </c:pt>
                <c:pt idx="34">
                  <c:v/>
                </c:pt>
                <c:pt idx="35">
                  <c:v/>
                </c:pt>
                <c:pt idx="36">
                  <c:v>Sep 25</c:v>
                </c:pt>
                <c:pt idx="37">
                  <c:v/>
                </c:pt>
                <c:pt idx="38">
                  <c:v/>
                </c:pt>
                <c:pt idx="39">
                  <c:v/>
                </c:pt>
                <c:pt idx="40">
                  <c:v/>
                </c:pt>
                <c:pt idx="41">
                  <c:v/>
                </c:pt>
                <c:pt idx="42">
                  <c:v>Mar 26</c:v>
                </c:pt>
                <c:pt idx="43">
                  <c:v/>
                </c:pt>
                <c:pt idx="44">
                  <c:v/>
                </c:pt>
                <c:pt idx="45">
                  <c:v/>
                </c:pt>
                <c:pt idx="46">
                  <c:v/>
                </c:pt>
                <c:pt idx="47">
                  <c:v/>
                </c:pt>
                <c:pt idx="48">
                  <c:v>Sep 26</c:v>
                </c:pt>
                <c:pt idx="49">
                  <c:v/>
                </c:pt>
                <c:pt idx="50">
                  <c:v/>
                </c:pt>
                <c:pt idx="51">
                  <c:v/>
                </c:pt>
                <c:pt idx="52">
                  <c:v/>
                </c:pt>
                <c:pt idx="53">
                  <c:v/>
                </c:pt>
                <c:pt idx="54">
                  <c:v>Mar 27</c:v>
                </c:pt>
                <c:pt idx="55">
                  <c:v/>
                </c:pt>
                <c:pt idx="56">
                  <c:v/>
                </c:pt>
                <c:pt idx="57">
                  <c:v/>
                </c:pt>
                <c:pt idx="58">
                  <c:v/>
                </c:pt>
                <c:pt idx="59">
                  <c:v/>
                </c:pt>
              </c:strCache>
            </c:strRef>
          </c:cat>
          <c:val>
            <c:numRef>
              <c:f>Sheet1!$E$2:$E$61</c:f>
              <c:numCache>
                <c:formatCode>General</c:formatCode>
                <c:ptCount val="60"/>
                <c:pt idx="48">
                  <c:v>25.058515548706055</c:v>
                </c:pt>
                <c:pt idx="49">
                  <c:v>25.997440338134766</c:v>
                </c:pt>
                <c:pt idx="50">
                  <c:v>26.64725112915039</c:v>
                </c:pt>
                <c:pt idx="51">
                  <c:v>27.98798179626465</c:v>
                </c:pt>
                <c:pt idx="52">
                  <c:v>25.81317901611328</c:v>
                </c:pt>
                <c:pt idx="53">
                  <c:v>28.658802032470703</c:v>
                </c:pt>
                <c:pt idx="54">
                  <c:v>28.98729705810547</c:v>
                </c:pt>
                <c:pt idx="55">
                  <c:v>30.188228607177734</c:v>
                </c:pt>
                <c:pt idx="56">
                  <c:v>30.695411682128906</c:v>
                </c:pt>
                <c:pt idx="57">
                  <c:v>29.926513671875</c:v>
                </c:pt>
                <c:pt idx="58">
                  <c:v>30.163177490234375</c:v>
                </c:pt>
                <c:pt idx="59">
                  <c:v>29.491851806640625</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crossAx val="2140495176"/>
        <c:crosses val="autoZero"/>
        <c:auto val="1"/>
        <c:lblAlgn val="ctr"/>
        <c:lblOffset val="100"/>
        <c:noMultiLvlLbl val="0"/>
      </c:catAx>
      <c:valAx>
        <c:axId val="2140495176"/>
        <c:scaling/>
        <c:delete val="0"/>
        <c:axPos val="l"/>
        <c:majorGridlines>
          <c:spPr>
            <a:ln w="6350">
              <a:solidFill>
                <a:srgbClr val="D9D9D9"/>
              </a:solidFill>
            </a:ln>
          </c:spPr>
        </c:majorGridlines>
        <c:numFmt formatCode="0.0&quot;%&quot;" sourceLinked="0"/>
        <c:majorTickMark val="out"/>
        <c:minorTickMark val="none"/>
        <c:tickLblPos val="nextTo"/>
        <c:crossAx val="2118791784"/>
        <c:crosses val="autoZero"/>
      </c:valAx>
    </c:plotArea>
    <c:legend>
      <c:legendPos val="b"/>
      <c:layout/>
      <c:overlay val="0"/>
    </c:legend>
    <c:plotVisOnly val="1"/>
    <c:dispBlanksAs val="gap"/>
    <c:showDLblsOverMax val="0"/>
  </c:chart>
  <c:txPr>
    <a:bodyPr/>
    <a:lstStyle/>
    <a:p>
      <a:pPr>
        <a:defRPr sz="900">
          <a:solidFill>
            <a:srgbClr val="000000"/>
          </a:solidFill>
          <a:latin typeface="Arial"/>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Vietnam’s economy is expanding robustly, with manufacturing PMI at 53.3 in August marking 14 months of expansion and industrial production up around 11% year-to-date, while GDP growth accelerated to 8.39% in Q2 and is set to climb above 8.5% by Q4 2026. Real retail sales and core consumption indicators are strengthening, with retail sales growing over 12% year-on-year, even as the trade deficit has deepened to $20 billion through August. Inflation is moderating around 4.5%, anchored by stable energy prices and an unchanged policy rate, but domestic demand is strong and credit growth outpaces deposits by over a percentage point. Exports remain a bright spot—computers and electronics exports are up over 50% year-on-year—but a widening goods deficit and mounting capital imports highlight external headwinds. The equity benchmark has begun to consolidate slightly below 1,830 points and 10-year bond yields are trending upward toward 4.6%, reflecting cautious sentiment and rising supply. Overall, the economy is expanding but showing mixed signals between export-driven strength and weakening external balances. U.S. Trade Representative has imposed 12.5% tariffs on 37% of Vietnam’s exports under Section 301, effective mid-2026, clouding export momentum into year-end . The State Bank of Vietnam is widely expected to hold its policy rate at 4.5% through year-end and use open-market operations to manage liquidity after receiving directives to balance growth and stability . ASEAN members concluded the Digital Economy Framework Agreement in May 2026, positioning Vietnam to boost digital goods and e-commerce across a 700 million-person market . As 2026 CPTPP Chair, Vietnam hosted ministerial meetings to advance tariff simplifications and services liberalization, deepening access to Asia-Pacific markets . Politburo Resolution 10-NQ/TW issued June 8, 2026 continues to prioritize high-tech and semiconductors, with Qualcomm and Samsung planning AI hub and chip packaging expansions . FTSE Russell’s planned upgrade of Vietnam to Secondary Emerging Market status on September 21, 2026 is set to attract significant passive inflows into equity and bond markets .</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Inflation rose from 3.51 percent in March 2026 to 4.45 percent in August, then is forecast to accelerate to 4.55 percent in September and peak at 4.57 percent in October before stabilizing around 4.5 percent through December. From January 2027 onward the rate is expected to gradually decelerate toward 4.03 percent by August 2027, suggesting a plateau in late 2026 followed by a slow easing of price pressures. Recent global energy disruptions, notably the Middle East conflict, have driven domestic fuel prices up over 19 percent, contributing roughly 1.35 percentage points to headline CPI growth and supply‐chain strains have spilled over into higher food and housing costs as reflected in Q2 food inflation of 5.04 percent and housing inflation of 7.77 percent . The State Bank of Vietnam has held its refinancing rate at 4.50 percent since mid‐2023 and is expected to maintain this accommodative stance through year‐end to support growth . Large FDI inflows into electronics have boosted domestic demand and input costs, with Samsung planning a $1.5 billion chip testing plant and a separate $4 billion chip packaging facility in northern provinces .</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monthly inflation rate, which swung negative to –0.39% in June and –0.12% in July 2026, is forecast to reverse into positive territory in August at 0.15%, then hold around 0.22–0.23% from September through November before dipping slightly to 0.19% in December. Momentum builds early next year, with inflation rising to 0.37% in January and peaking at 0.69% in February 2027, before sharply decelerating to just 0.06% in March. From April through July 2027, inflation is projected to stabilize at 0.12–0.19% per month. Overall, inflation is stabilizing at low positive rates in the second half of 2026, accelerating seasonally in early 2027, then reverting to a steady low-inflation regime. Domestic transport costs are driving much of the volatility: the Ministry of Industry and Trade cut gasoline and diesel prices on August 13 and then raised diesel by 1,310 VND per liter on August 20, underpinning swings in the transport sub-index this month . A weaker US dollar, which fell 0.38% in August, has eased import-cost pressures and helped temper headline inflation . Prime Minister Lê Minh Hưng directed the State Bank of Vietnam on August 13 to keep policy rates unchanged and boost credit liquidity to balance growth support and inflation control, anchoring the monetary stance through year-end . The forecasted 0.69% spike in February 2027 reflects expected Lunar New Year demand, echoing last year’s 1.14% MoM jump driven by food and transport costs during Tet .</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Core inflation accelerated from 3.46% in February to 4.19% in July and is forecast to rise further to 4.29% in August, 4.37% in September, and peak at 4.43% in October before stabilizing near 4.42% through December and then decelerating sharply to 3.76% by January 2027 and hovering around 3.65% by mid-2027. This pattern shows an acceleration through Q3, a plateau in Q4 2026, and a reversal into a decelerating phase at the turn of the year. Domestic demand in the foreign-invested manufacturing sector and buoyant public investment have driven a rise in underlying price pressures, with core inflation averaging 4.12% in the first half of 2026, fueled by strong input demand and production recovery in FDI projects . The State Bank of Vietnam has maintained its refinancing rate at 4.50% and injected liquidity via open market operations to support credit growth, which has reinforced demand-side inflation pressures . Elevated global energy prices stemming from the Middle East conflict have transmitted through higher transport and service costs, imparting second-round effects that have lifted core inflation . Strong seasonal demand ahead of year-end festivals and continued monetary accommodation have underpinned the October peak in core inflation, while anticipated monetary policy recalibration and base effects point to a rapid cooling toward 3.7% in early 2027 .</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Over the past six months, USD/VND weakened from 26 355 in March 2026 to 26 054 by August, driven by strong export receipts and FDI inflows. The forecast shows a reversal: USD/VND is projected at 26 083 in September, rising steadily to 26 409 by August 2027, implying a 1.36% dong depreciation over twelve months at an average pace of around 30 VND per month. Vietnam’s central bank has maintained its refinancing rate at 4.50% and used open market operations to net withdraw liquidity, keeping interbank rate shifts to just 0.07% since end-2025 to support growth as inflation eased to 4.7% yoy in June 2026 . The U.S. Federal Reserve’s dot-plot signals fewer rate cuts and a hawkish tone, lifting U.S. Treasury yields and underpinning USD strength . Registered FDI surged 34.9% YoY to US$24.81 billion in the first five months of 2026, led by high-tech electronics projects from Samsung, Intel, and Foxconn, bolstering foreign reserve buffers . Electronics exports reached US$134.07 billion in H1 2026—63.2% of FDI sector exports—and are forecast to surpass US$200 billion in 2026, supporting the dong even as global demand moderates, prompting authorities to tolerate gradual depreciation for competitiveness . The Prime Minister has directed the SBV to flexibly manage the exchange rate, coordinate monetary instruments, and intervene to stabilize FX markets through year-end amid geopolitical and growth uncertainties .</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VN10Y yield has climbed from 4.37% in March 2026 to 4.57% in August, marking a 20-basis-point gain over five months. The forecast shows a mild dip to 4.56% in October and stability around 4.57% in November–December before edging up to 4.60% in January 2027. Yields are then projected to accelerate, rising to 4.71% by April 2027 and 4.80% by August. By September 2027 the VN10Y is expected to reach 4.85%, a cumulative 28-basis-point increase from the current level. This suggests a gradual upward trajectory that shifts from a stabilizing phase in late 2026 to a steady acceleration through 2027. Vietnam plans to mobilise nearly 970 trillion VND ($37 billion) in 2026—a 20% increase over last year’s borrowing plan—with about 500 trillion VND raised via Hanoi Stock Exchange auctions, boosting bond supply and upward pressure on yields . The State Bank of Vietnam has held its open market operation rate around 4.5% and maintained benchmark policy rates while continuing net OMO injections to support liquidity, limiting downward bias on yields but failing to offset mounting supply pressures . Strong credit demand—with banking system loans up 18.1% year-on-year by June—has spurred fierce deposit competition, with special-condition rates of 9–10%, feeding through into higher medium- and long-term funding costs . External factors such as the US Federal Reserve holding policy rates at 3.5–3.75% in late July keep global yields elevated, forcing Vietnam’s yields higher to retain carry appeal and defend the VND under a managed float . An imminent FTSE Russell upgrade of Vietnam to Secondary Emerging Market status in September 2026 is expected to attract foreign inflows but may also prompt issuers to front-load bond issuance for index inclusion, creating mixed pressures on yields .</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interbank rate is set to stabilize around 7 percent with a mild downward bias. It falls from 7.11 in August to 6.98 in September, dips slightly below recent history, then edges up to 7.29 by December as government bond issuance under the 2026–30 infrastructure plan absorbs liquidity. From Q1 2027 onward the rate drifts down to 6.75 by August, reflecting gradual liquidity easing. The modest rebound to 7.29 in December signals a temporary tightening linked to large Q4 bond auctions, but the overall trajectory is decelerating, not accelerating. Monthly changes average only a few basis points, indicating a stable, managed market rather than a volatile reversal. The forecast reflects coordinated monetary policy: the SBV has injected roughly VND 27.5 trillion through open market operations in late August to cap rates around 7 percent following Prime Minister directives for flexible, synchronized tools and FX management . Heavy government bond issuance in Q4 under the Ministry of Finance’s calendar for infrastructure financing is expected to absorb excess funds and push the rate up to about 7.29 percent in December . Robust FDI inflows—Samsung’s USD 5.2 billion in new semiconductor projects, a USD 1.5 billion chip‐testing plant, and Intel’s continued expansions—will bolster FX reserves and ease liquidity, pulling interbank rates down into mid‐2027 . Global rate conditions, with the Fed holding funds at around 3.6 percent through 2026 and only modest cuts into 2027, keep Vietnam’s policy rates elevated but allow a slow easing path as external pressures abate .</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Vietnam’s foreign exchange reserves have accelerated from $81.4 billion in November 2025 to $86.3 billion in June 2026 and are forecast to rise to $89.21 billion by July 2026, climbing steadily to about $89.45 billion in October and peaking near $90.99 billion in May 2027 before leveling off around $90.78 billion in June 2027. This represents an average monthly increase of roughly $0.3–0.7 billion in the second half of 2026 and early 2027, versus flat growth in the first quarter of 2026, indicating a clear acceleration in reserve accumulation. The total gain from June to December 2026 is projected at about $3.26 billion, with confidence intervals of ±$3–4 billion reflecting stable upside. There is no sign of reversal; reserves are expected to trend higher through early 2027 and then stabilize. The narrowing forecast range suggests policymakers can count on more predictable reserve dynamics ahead. Robust FDI inflows underpin reserve gains, with $34.65 billion registered by June 30, 2026 (up 61% YoY) and $13.03 billion disbursed (up 11.2% YoY) . Strong goods exports, which reached $104.22 billion in June 2026 (up 5.2% MoM and 36.3% YoY), have boosted FX receipts . Major electronics exporters like Samsung, whose Vietnam plants generated $35.2 billion in H1 2026 revenue and are investing $1.5 billion in a chip-testing plant plus $4 billion in a packaging facility, are a key source of export proceeds and reinvested earnings . A crackdown on gold smuggling has narrowed errors and omissions, retaining more FX in official reserves . Meanwhile, the State Bank of Vietnam’s gradual easing of FX interventions and planned transparency reforms reduce the risk of reserve depletion .</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Vietnam’s FDI YoY YTD growth accelerated from 9.07% in March 2026 to a peak of 12.34% in August before easing. Forecasts show a moderate deceleration to 11.88% in September and a continued drift to 11.54% by December 2026, bottoming at 11.18% in January 2027. From February through August 2027 the indicator stabilizes around 11.4–11.6%, reflecting a plateau in new project approvals. The trajectory is decelerating from recent highs but stabilizing above 11% growth, with declines of roughly 0.2–0.3pp per month into early 2027. Reforms under the 2025 Investment Law effective March 1, 2026 streamlined administrative procedures, introduced a green‐channel approval mechanism and narrowed conditional sectors, boosting project conversions in Q2 2026 . The Politburo’s Resolution 10-NQ/TW on June 8, 2026 refocused FDI targets toward high‐technology, innovation and domestic linkages, aligning incentives for semiconductor, AI and renewable projects . Major commitments from Samsung Display on a US$1.8bn electronic components plant, Apple’s capacity expansion, and Nvidia’s proposed AI research centres have underpinned above‐11% YoY growth . Complementary pledges from Qualcomm, Intel and Synopsys to establish R&amp;D hubs, supported by the end‐2024 Investment Support Fund under Decree 182/2024, have locked in medium‐term inflows, but the initial surge of approvals is easing as pipelines mature .</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Over the past six months the VN-Index has edged lower from 1863.49 in May 2026 to 1827.72 in September, and the forecast shows a continued mild downshift to 1804.56 in November and 1794.64 in December before settling in a narrow 1789–1808 range through October 2027. This represents a 2.4% decline from current levels to the trough in April 2027 and subsequent stabilization around 1805, indicating deceleration and consolidation rather than a sharp reversal. The pace of change is modest, averaging a drop of roughly 5 points per month into year-end and then fluctuating within a 20-point band. Volatility is expected to remain muted, with 80% confidence intervals spanning roughly ±200 points. Overall, the index is decelerating and stabilizing at slightly lower levels compared with mid-2026. A key driver of market sentiment is the surge in high-tech FDI. Samsung Electronics unveiled a $4 billion chip packaging plant in Thai Nguyen in April 2026, and in May lodged a $1.5 billion proposal for a DRAM testing facility, underscoring strong confidence in Vietnam’s electronics ecosystem . Foxconn and its affiliates added over $287 million in new factory investment in Bac Ninh, while Intel and Pegatron have expanded R&amp;D and assembly projects under the Politburo’s Resolution 10 on FDI orientation for 2026–30 . On the macro side the State Bank of Vietnam has kept its refinancing rate at 4.50% and maintained ample liquidity, driving overnight interbank rates down to a yearly low of 2.5% in late July amid net OMO injections . Electronics exports by FDI enterprises jumped 26% year-on-year in H1 2026 to $212 billion, buoying corporate earnings expectations . Offsetting these positives are global headwinds from geopolitical tensions in the Middle East, elevated energy costs pressuring inflation, and lingering US-China trade uncertainties that could dampen export growth beyond domestic drivers . These fundamentals point to a stock market that benefits from strong FDI and supportive monetary conditions but is capped by external demand risks and profit-taking.</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Vietnam’s Industrial Production YoY YTD rose steadily from 9.07% in March 2026 to 11.05% in August 2026 and is forecast to edge up slightly to 11.07% in September before plateauing around 11.0% through December 2026 (10.90% in October, 10.91% in November, 11.01% in December). From January 2027 onward the pace is expected to decelerate gradually, falling to 10.44% in January and down further to 9.36% by August 2027, a drop of about 1.7 percentage points from the peak. This pattern indicates stabilization at high levels in late 2026, followed by a moderate reversal throughout 2027 as the cyclical boost from large-scale project completions wanes. The strong outturn through mid-2026 reflects a wave of high-tech FDI, including LG Display’s US$1 billion OLED expansion in Haiphong and Nvidia’s planned AI R&amp;D center in Ho Chi Minh City, that helped registered FDI jump 55.9% YoY and disbursed FDI reach a five-year first-half high of US$13.03 billion . Robust global demand for semiconductor and AI hardware, driven by US-China supply-chain diversification and sustained exports by FDI firms up 26.1% in 1H26, underpinned factory output growth . The State Bank of Vietnam’s decision to hold its policy rate at 4.5% since June 2023, combined with stepped-up public infrastructure spending, has kept financing conditions supportive and bolstered demand for industrial inputs . Looking ahead, the July 2026 expiration of certain US tariff measures may ease export constraints, but the tapering of FDI disbursement growth after the record first-half pace and signs of global electronics demand normalization are set to moderate industrial expansion in 2027 . Monetary authorities have also begun absorbing liquidity—with the SBV net-absorbing VND 86.9 trillion via open-market operations in Q2 2026—signaling a gradual shift toward tighter conditions .</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Electricity Production YoY YTD has shifted from a mild slowdown in early 2026 (–0.67% in February and –2.47% in March) to a solid rebound by July (2.67%), with forecasts pointing to further acceleration. August is seen at 4.20%, dipping marginally to 4.15% in September before climbing back to 4.20% in October and averaging just over 4.1% through year-end. Growth accelerates into 2027, reaching 5.00% in March and 5.88% by July, nearly doubling mid-2026 levels. The trajectory is clearly one of acceleration rather than stabilization or reversal, with the pace picking up from roughly 2.5% growth in July to almost 6% by next summer. Magnitude of gains suggests strengthening industrial and commercial power use will outpace historical averages, even as confidence intervals widen the further out the forecast moves. Robust manufacturing and cooling demand in industry and buildings have driven faster electricity consumption growth compared with overall energy use, as industry and building sectors remain the primary drivers of electricity use in ASEAN economies . Electricity generation across Southeast Asia has jumped by about 60% since 2015, with coal meeting most of the growth and natural gas providing crucial flexibility . Under Vietnam’s Power Development Plan VIII and its economy-wide net-zero pledge, low-emissions capacity additions are accelerating, with renewables auctions awarding nearly 19 GW of wind and solar in 2025 and key gas-fired units scheduled to come online in late 2026 and early 2027 . Policy support through feed-in tariffs, reverse auctions and incentives for LNG-to-power projects at coastal terminals underpins the uptrend in production.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Retail sales growth has accelerated steadily from 9.97 percent year-on-year in March 2026 to 12.25 percent in August 2026 and is forecast to rise further to 12.38 percent in September 2026, 12.81 percent in December 2026 and reach 13.70 percent by August 2027; the pace of increase has been gradual but persistent, indicating an accelerating trend rather than stabilization or reversal. Recent monthly gains of roughly 0.5–0.8 percentage points suggest consumer spending is strengthening, and forecasts imply continued acceleration of about 0.1–0.2 points per month through mid-2027. The amended Personal Income Tax Law, effective July 1, 2026, raised the monthly basic deduction from VND 11 million to VND 15.5 million and streamlined tax brackets from seven to five, boosting disposable incomes and underpinning stronger consumption growth . FDI-driven manufacturing continues to expand, with import turnover in the FDI sector up 39.2 percent year-on-year to USD 247.91 billion through July 2026, supporting employment and wage gains in export hubs . Tourism recovery is another key driver, as international arrivals climbed 18.2 percent to 5.49 million in Q2 2026 on the back of liberalized visa policies and targeted marketing in major source markets like China and Japan . Policymakers have set a 2026 retail sales growth target of 13–15 percent and signaled intentions to expand credit by 15 percent to sustain consumer demand and fund infrastructure projects, reinforcing a policy tailwind for retail sales .</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Manufacturing Production YoY YTD indicator decelerated from 12.40% in February 2026 to a trough of 10.45% in April, before recovering to 11.47% in July. Forecasts for August through December 2026 show stabilization around 11.3%, with readings of 11.27% in August, 11.48% in September, and a slight dip to 10.89% in December. This suggests the growth rate is stabilizing rather than accelerating or reversing, maintaining a steady pace near the recent seven-month average of 11.11%. The projected spike to 13.81% in February 2027 appears as an outlier within an otherwise flat trajectory, with subsequent months reverting to the 11.0–11.5% range. Overall, manufacturing output is expected to hold steady rather than gain further momentum or decline significantly. July’s strong performance was driven by foreign-invested enterprises leading electronics and machinery exports, with electronics exports up 15.65% to US$4.06 billion in H1 2026 as large-scale semiconductor and sensor FDI projects came online. The Government’s June 2026 Resolution 10-NQ/TW establishes a legal framework to make Vietnam a high-tech manufacturing and innovation hub, targeting 45–50% localization in key industries by 2030. A temporary cut of the standard VAT rate to 8% under Decree 174/2025/ND-CP through 2026 has reduced input costs, supporting production activity across sectors. Externally, a global AI-driven electronics boom continues to underpin demand for Vietnamese high-tech exports, while new trade agreements such as the UK–India FTA and CPTPP enhancements improve market access and diversify supply chains. Planned public investments in industry and transport infrastructure, as called for by the Ministry of Industry and Trade, will unlock factory capacity and bolster export logistics, aligning with policy-driven efforts to accelerate key project completion.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Vietnam’s GDP growth accelerated from 7.94 percent in Q1 2026 to 8.39 percent in Q2 and is forecast to rise to 8.52 percent in Q3 and 8.69 percent in Q4 before moderating to 8.21 percent in Q1 2027 and 8.36 percent in Q2 2027. This pattern indicates that growth will hold in a high-8 percent range with a mild uptrend through the end of 2026 and a slight deceleration in early 2027. Compared with the 6.9–7.5 percent range seen in mid-2025, the economy is both accelerating and stabilizing at near three-decade highs. The forecast confidence intervals of [7.78, 9.32] for Q3 2026 and [7.83, 9.64] for Q4 2026 reflect risks from shifts in external demand and domestic policy. The uptrend into late 2026 is driven by a surge in FDI-led electronics exports, notably Foxconn’s Shunsin Technology $80 million chip plant beginning trials in June 2026 and slated for full operation by December 2026, boosting high-tech output and exports. The government’s issuance of Resolution 10-NQ/TW on June 8, 2026, streamlines approvals and incentivizes high-tech and green FDI with a goal of raising local content to 45–50 percent by 2045, spurring major manufacturing investments. Robust public investment jumped 12 percent year-on-year in H1 2026 after a 40 percent surge in 2025, underpinning domestic demand and supply-chain integration. The State Bank of Vietnam has maintained a managed-float exchange rate while pushing banks to lower deposit and lending rates despite global tightening, supporting credit growth and consumption resilience in Q2 2026.</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Exports growth accelerated from 19.40% in March to 22.71% in August 2026 and is forecast to stabilize at roughly 22.8% through the remainder of 2026 (22.86% in September, 22.75% in October, 22.61% in November, 22.83% in December) before reversing sharply to 17.97% in January 2027. After that seasonal trough, exports are expected to rebound moderately into the low 20s (20.42% in February, 20.60% in March, 20.83% in April) before gently decelerating toward 19.22% by August 2027. Foreign direct investment in manufacturing soared, total registered FDI reached $40.63 billion through August driven by Samsung’s 50 percent share of global smartphone assembly in Vietnam and Apple’s relocation of AirPods and MacBook component production via Foxconn and Luxshare, underpinning a durable electronics export upswing . The government and multinationals are pivoting to higher‐value semiconductor and AI segments after meetings where the prime minister urged expansion in chips and Qualcomm committed to making Vietnam its third-largest global AI research hub, with formal requests for increased investment from Qualcomm and Samsung in late August 2026 . U.S. AI infrastructure capital expenditures topping $700 billion in 2026 continue to fuel demand for electromechanical products and electronics, sustaining year-end export growth even as moderation in U.S. tech spending poses a downside risk . Power outages in August 2026 forced rolling cuts at Foxconn, Luxshare and Samsung plants in northern industrial parks, highlighting capacity constraints that Vietnam’s grid expansion program must resolve to avoid blunting export momentum ([]()). The groundbreaking of the first domestically built chip factory by a military telecom group in January 2026, with trial production slated for 2027, signals an emerging catalyst for higher value‐added semiconductor exports from late 2027 onward .</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forecasted trade balance shows Vietnam’s goods deficit deepening sharply in Q4 2026, from –1.13 billion USD in August to –2.12 billion in September and –2.87 billion by December, before peaking at –3.15 billion in May 2027 and then improving to –1.65 billion by August 2027. This pattern represents an accelerating deficit through late 2026 and early 2027, a short-lived moderation in January 2027 to –1.91 billion, and renewed widening into Q2, followed by a partial reversal by mid-2027. The September forecast nearly doubles August’s shortfall, and the May 2027 peak is almost three times the August level, indicating strong seasonal and investment-driven pressures. Compared to the relatively moderate June and July 2026 deficits (around –2.64 billion and –3.59 billion respectively), the year-end deterioration signals a sharper-than-normal Q4 buildup before the eventual easing. The widening deficits in Q4 2026 reflect heavy restocking and capital imports by foreign direct investment (FDI) manufacturers ramping up for the U.S. and EU holiday season, with the electronics sector posting a cumulative 12.3 billion USD deficit through July driven by surging imports of chips, components and machinery for AI and data-center projects . At the same time, export growth is slowing as global electronics demand cools and U.S. tariff exemptions for many Vietnamese goods begin to dissipate, weighing on outbound shipments through 2026 . Major power and infrastructure schemes under National Power Development Plan VIII are accelerating machinery imports to fast-track baseload plants, further widening the deficit in Q3–Q4 . Strong FDI inflows—up 58 percent to 38 billion USD in the first seven months of 2026—continue to underpin heavy equipment imports that swell the monthly trade shortfall .</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Imports growth has accelerated steadily from 26.6% in March 2026 to 34.7% in August and is forecast to peak at 35.0% in September before easing to 32.0% by December 2026 and plunging to 18.2% in January 2027, then stabilizing around the mid-teens through August 2027. The pattern shifts from an accelerating phase in the first half of 2026 to a decelerating trend by year-end and a marked reversal at the start of 2027 as base effects and demand normalization kick in. Energy price spikes stemming from the Middle East conflict have driven up Vietnam’s fuel import bill and elevated overall import values in H1 2026, but as supply routes stabilize and ceasefire prospects improve, energy costs are expected to moderate into late 2026, weighing on import growth thereafter . A 58.0% year-on-year surge in FDI through July 2026 has fueled machinery and input imports tied to new factory projects, yet the bulk of major plants reach completion by Q3–Q4, implying a sharp slowdown in capital goods imports in early 2027 . The government’s decision to extend zero-percent import duties on petroleum and related inputs until June 2026 buoyed import volumes in the first half, but the scheduled expiration of these incentives is set to reduce import growth in H2 2026 . Credit growth has eased to 7.4% year-on-year by late June 2026 from 8.3% in 2025, reflecting tighter financial conditions that will further curb import financing into 2027 .</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6.xml"/><Relationship Id="rId4"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7.xml"/><Relationship Id="rId4"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8.xml"/><Relationship Id="rId4"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9.xml"/><Relationship Id="rId4"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0.xml"/><Relationship Id="rId4"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1.xml"/><Relationship Id="rId4"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2.xml"/><Relationship Id="rId4"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3.xml"/><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4.xml"/><Relationship Id="rId4"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5.xml"/><Relationship Id="rId4" Type="http://schemas.openxmlformats.org/officeDocument/2006/relationships/notesSlide" Target="../notesSlides/notesSlide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6.xml"/><Relationship Id="rId4" Type="http://schemas.openxmlformats.org/officeDocument/2006/relationships/notesSlide" Target="../notesSlides/notesSlide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7.xml"/><Relationship Id="rId4" Type="http://schemas.openxmlformats.org/officeDocument/2006/relationships/notesSlide" Target="../notesSlides/notesSlide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8.xml"/><Relationship Id="rId4" Type="http://schemas.openxmlformats.org/officeDocument/2006/relationships/notesSlide" Target="../notesSlides/notesSlide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9.xml"/><Relationship Id="rId4" Type="http://schemas.openxmlformats.org/officeDocument/2006/relationships/notesSlide" Target="../notesSlides/notesSlide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20.xml"/><Relationship Id="rId4" Type="http://schemas.openxmlformats.org/officeDocument/2006/relationships/notesSlide" Target="../notesSlides/notesSlide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2.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4.xml"/><Relationship Id="rId4"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chart" Target="../charts/chart5.xml"/><Relationship Id="rId4" Type="http://schemas.openxmlformats.org/officeDocument/2006/relationships/notesSlide" Target="../notesSlides/notesSlide3.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pic>
        <p:nvPicPr>
          <p:cNvPr id="4" name="Picture 3" descr="vnpredict.png"/>
          <p:cNvPicPr>
            <a:picLocks noChangeAspect="1"/>
          </p:cNvPicPr>
          <p:nvPr/>
        </p:nvPicPr>
        <p:blipFill>
          <a:blip r:embed="rId2"/>
          <a:stretch>
            <a:fillRect/>
          </a:stretch>
        </p:blipFill>
        <p:spPr>
          <a:xfrm>
            <a:off x="822960" y="640080"/>
            <a:ext cx="883451" cy="713232"/>
          </a:xfrm>
          <a:prstGeom prst="rect">
            <a:avLst/>
          </a:prstGeom>
        </p:spPr>
      </p:pic>
      <p:sp>
        <p:nvSpPr>
          <p:cNvPr id="5" name="TextBox 4"/>
          <p:cNvSpPr txBox="1"/>
          <p:nvPr/>
        </p:nvSpPr>
        <p:spPr>
          <a:xfrm>
            <a:off x="1907579" y="713232"/>
            <a:ext cx="5486400" cy="457200"/>
          </a:xfrm>
          <a:prstGeom prst="rect">
            <a:avLst/>
          </a:prstGeom>
          <a:noFill/>
        </p:spPr>
        <p:txBody>
          <a:bodyPr wrap="square">
            <a:spAutoFit/>
          </a:bodyPr>
          <a:lstStyle/>
          <a:p>
            <a:r>
              <a:rPr sz="2600" b="1">
                <a:solidFill>
                  <a:srgbClr val="8E0100"/>
                </a:solidFill>
                <a:latin typeface="Georgia"/>
              </a:rPr>
              <a:t>VNPredict</a:t>
            </a:r>
          </a:p>
        </p:txBody>
      </p:sp>
      <p:sp>
        <p:nvSpPr>
          <p:cNvPr id="6" name="TextBox 5"/>
          <p:cNvSpPr txBox="1"/>
          <p:nvPr/>
        </p:nvSpPr>
        <p:spPr>
          <a:xfrm>
            <a:off x="1907579" y="1115568"/>
            <a:ext cx="5943600" cy="274320"/>
          </a:xfrm>
          <a:prstGeom prst="rect">
            <a:avLst/>
          </a:prstGeom>
          <a:noFill/>
        </p:spPr>
        <p:txBody>
          <a:bodyPr wrap="square">
            <a:spAutoFit/>
          </a:bodyPr>
          <a:lstStyle/>
          <a:p>
            <a:r>
              <a:rPr sz="950" b="0">
                <a:solidFill>
                  <a:srgbClr val="595959"/>
                </a:solidFill>
                <a:latin typeface="Arial"/>
              </a:rPr>
              <a:t>VIETNAMESE MACROECONOMIC INTELLIGENCE</a:t>
            </a:r>
          </a:p>
        </p:txBody>
      </p:sp>
      <p:sp>
        <p:nvSpPr>
          <p:cNvPr id="7" name="TextBox 6"/>
          <p:cNvSpPr txBox="1"/>
          <p:nvPr/>
        </p:nvSpPr>
        <p:spPr>
          <a:xfrm>
            <a:off x="822960" y="2103120"/>
            <a:ext cx="10545775" cy="914400"/>
          </a:xfrm>
          <a:prstGeom prst="rect">
            <a:avLst/>
          </a:prstGeom>
          <a:noFill/>
        </p:spPr>
        <p:txBody>
          <a:bodyPr wrap="square">
            <a:spAutoFit/>
          </a:bodyPr>
          <a:lstStyle/>
          <a:p>
            <a:r>
              <a:rPr sz="4400" b="1">
                <a:solidFill>
                  <a:srgbClr val="000000"/>
                </a:solidFill>
                <a:latin typeface="Georgia"/>
              </a:rPr>
              <a:t>Vietnam Macro Monthly</a:t>
            </a:r>
          </a:p>
        </p:txBody>
      </p:sp>
      <p:sp>
        <p:nvSpPr>
          <p:cNvPr id="8" name="Rectangle 7"/>
          <p:cNvSpPr/>
          <p:nvPr/>
        </p:nvSpPr>
        <p:spPr>
          <a:xfrm>
            <a:off x="822960" y="3063240"/>
            <a:ext cx="1054577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22960" y="3291840"/>
            <a:ext cx="10545775" cy="457200"/>
          </a:xfrm>
          <a:prstGeom prst="rect">
            <a:avLst/>
          </a:prstGeom>
          <a:noFill/>
        </p:spPr>
        <p:txBody>
          <a:bodyPr wrap="square">
            <a:spAutoFit/>
          </a:bodyPr>
          <a:lstStyle/>
          <a:p>
            <a:r>
              <a:rPr sz="2000" b="0">
                <a:solidFill>
                  <a:srgbClr val="000000"/>
                </a:solidFill>
                <a:latin typeface="Georgia"/>
              </a:rPr>
              <a:t>Data through September 2026</a:t>
            </a:r>
          </a:p>
        </p:txBody>
      </p:sp>
      <p:sp>
        <p:nvSpPr>
          <p:cNvPr id="10" name="TextBox 9"/>
          <p:cNvSpPr txBox="1"/>
          <p:nvPr/>
        </p:nvSpPr>
        <p:spPr>
          <a:xfrm>
            <a:off x="822960" y="4023360"/>
            <a:ext cx="5852160" cy="1097280"/>
          </a:xfrm>
          <a:prstGeom prst="rect">
            <a:avLst/>
          </a:prstGeom>
          <a:noFill/>
        </p:spPr>
        <p:txBody>
          <a:bodyPr wrap="square">
            <a:spAutoFit/>
          </a:bodyPr>
          <a:lstStyle/>
          <a:p>
            <a:r>
              <a:rPr sz="1100" b="0">
                <a:solidFill>
                  <a:srgbClr val="595959"/>
                </a:solidFill>
                <a:latin typeface="Arial"/>
              </a:rPr>
              <a:t>Data through September 2026 (TradingView (ECONOMICS, FX_IDC, HOSE, TVC))</a:t>
            </a:r>
          </a:p>
          <a:p>
            <a:r>
              <a:rPr sz="1100" b="0">
                <a:solidFill>
                  <a:srgbClr val="595959"/>
                </a:solidFill>
                <a:latin typeface="Arial"/>
              </a:rPr>
              <a:t>AI commentary generated 2026-09-08</a:t>
            </a:r>
          </a:p>
          <a:p>
            <a:r>
              <a:rPr sz="1100" b="0">
                <a:solidFill>
                  <a:srgbClr val="595959"/>
                </a:solidFill>
                <a:latin typeface="Arial"/>
              </a:rPr>
              <a:t>Report assembled 2026-09-09</a:t>
            </a:r>
          </a:p>
        </p:txBody>
      </p:sp>
      <p:sp>
        <p:nvSpPr>
          <p:cNvPr id="11" name="TextBox 10"/>
          <p:cNvSpPr txBox="1"/>
          <p:nvPr/>
        </p:nvSpPr>
        <p:spPr>
          <a:xfrm>
            <a:off x="822960" y="6217920"/>
            <a:ext cx="5852160" cy="365760"/>
          </a:xfrm>
          <a:prstGeom prst="rect">
            <a:avLst/>
          </a:prstGeom>
          <a:noFill/>
        </p:spPr>
        <p:txBody>
          <a:bodyPr wrap="square">
            <a:spAutoFit/>
          </a:bodyPr>
          <a:lstStyle/>
          <a:p>
            <a:r>
              <a:rPr sz="1100" b="0">
                <a:solidFill>
                  <a:srgbClr val="595959"/>
                </a:solidFill>
                <a:latin typeface="Arial"/>
              </a:rPr>
              <a:t>VNPredict · vnpredict.tech</a:t>
            </a:r>
          </a:p>
        </p:txBody>
      </p:sp>
      <p:pic>
        <p:nvPicPr>
          <p:cNvPr id="12" name="Picture 11" descr="report-cover.png"/>
          <p:cNvPicPr>
            <a:picLocks noChangeAspect="1"/>
          </p:cNvPicPr>
          <p:nvPr/>
        </p:nvPicPr>
        <p:blipFill>
          <a:blip r:embed="rId3"/>
          <a:stretch>
            <a:fillRect/>
          </a:stretch>
        </p:blipFill>
        <p:spPr>
          <a:xfrm>
            <a:off x="6856111" y="4553712"/>
            <a:ext cx="4512623" cy="1737360"/>
          </a:xfrm>
          <a:prstGeom prst="rect">
            <a:avLst/>
          </a:prstGeom>
        </p:spPr>
      </p:pic>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Retail Sales YoY YTD (VNRSYY)</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12.2% (Aug 2026)</a:t>
            </a:r>
          </a:p>
          <a:p>
            <a:r>
              <a:rPr sz="1200" b="0">
                <a:solidFill>
                  <a:srgbClr val="000000"/>
                </a:solidFill>
                <a:latin typeface="Arial"/>
              </a:rPr>
              <a:t>Change: +0.38pp vs prior month</a:t>
            </a:r>
          </a:p>
          <a:p>
            <a:r>
              <a:rPr sz="1200" b="0">
                <a:solidFill>
                  <a:srgbClr val="000000"/>
                </a:solidFill>
                <a:latin typeface="Arial"/>
              </a:rPr>
              <a:t>12m forecast: 13.7% by Aug 2027 (80% band 10.8% to 17.3%)</a:t>
            </a:r>
          </a:p>
          <a:p>
            <a:r>
              <a:rPr sz="1200" b="0">
                <a:solidFill>
                  <a:srgbClr val="000000"/>
                </a:solidFill>
                <a:latin typeface="Arial"/>
              </a:rPr>
              <a:t>Accuracy: moderate · MASE 1.11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Favor domestic-focused retail and consumer discretionary equities to capture accelerating household spending.</a:t>
            </a:r>
          </a:p>
          <a:p>
            <a:r>
              <a:rPr sz="1100" b="0">
                <a:solidFill>
                  <a:srgbClr val="000000"/>
                </a:solidFill>
                <a:latin typeface="Georgia"/>
              </a:rPr>
              <a:t>• Monitor VND exchange-rate movements and consider hedges as robust consumption and FDI inflows may appreciate the dong.</a:t>
            </a:r>
          </a:p>
          <a:p>
            <a:r>
              <a:rPr sz="1100" b="0">
                <a:solidFill>
                  <a:srgbClr val="000000"/>
                </a:solidFill>
                <a:latin typeface="Georgia"/>
              </a:rPr>
              <a:t>• Maintain accommodative policy rates and targeted credit growth to reinforce consumer lending and support further retail expansion.</a:t>
            </a:r>
          </a:p>
          <a:p>
            <a:r>
              <a:rPr sz="1100" b="0">
                <a:solidFill>
                  <a:srgbClr val="000000"/>
                </a:solidFill>
                <a:latin typeface="Georgia"/>
              </a:rPr>
              <a:t>• Track monthly FDI disbursement and tourist arrival data as leading indicators of retail sales momentum.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Manufacturing Production YoY YTD (VNMPRYY)</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11.5% (Jul 2026)</a:t>
            </a:r>
          </a:p>
          <a:p>
            <a:r>
              <a:rPr sz="1200" b="0">
                <a:solidFill>
                  <a:srgbClr val="000000"/>
                </a:solidFill>
                <a:latin typeface="Arial"/>
              </a:rPr>
              <a:t>Change: +0.59pp vs prior month</a:t>
            </a:r>
          </a:p>
          <a:p>
            <a:r>
              <a:rPr sz="1200" b="0">
                <a:solidFill>
                  <a:srgbClr val="000000"/>
                </a:solidFill>
                <a:latin typeface="Arial"/>
              </a:rPr>
              <a:t>12m forecast: 11.3% by Jul 2027 (80% band 7.5% to 16.0%)</a:t>
            </a:r>
          </a:p>
          <a:p>
            <a:r>
              <a:rPr sz="1200" b="0">
                <a:solidFill>
                  <a:srgbClr val="000000"/>
                </a:solidFill>
                <a:latin typeface="Arial"/>
              </a:rPr>
              <a:t>Accuracy: good · MASE 0.93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Investors should overweight electronics and high-tech manufacturing equities to capture steady output growth underpinned by large-scale FDI projects.</a:t>
            </a:r>
          </a:p>
          <a:p>
            <a:r>
              <a:rPr sz="1100" b="0">
                <a:solidFill>
                  <a:srgbClr val="000000"/>
                </a:solidFill>
                <a:latin typeface="Georgia"/>
              </a:rPr>
              <a:t>• Investors should hedge exposure to the Vietnamese dong amid potential exchange-rate pressure from widening trade deficits and imported input costs.</a:t>
            </a:r>
          </a:p>
          <a:p>
            <a:r>
              <a:rPr sz="1100" b="0">
                <a:solidFill>
                  <a:srgbClr val="000000"/>
                </a:solidFill>
                <a:latin typeface="Georgia"/>
              </a:rPr>
              <a:t>• Policymakers should extend the 8% VAT cut on production inputs beyond 2026 to sustain manufacturing competitiveness.</a:t>
            </a:r>
          </a:p>
          <a:p>
            <a:r>
              <a:rPr sz="1100" b="0">
                <a:solidFill>
                  <a:srgbClr val="000000"/>
                </a:solidFill>
                <a:latin typeface="Georgia"/>
              </a:rPr>
              <a:t>• Policymakers should expedite implementation of Resolution 10, focusing on infrastructure upgrades and supporting-industry programs to absorb growing FDI inflows.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GDP Growth YoY (VNGDPYY)</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8.4% (Jun 2026)</a:t>
            </a:r>
          </a:p>
          <a:p>
            <a:r>
              <a:rPr sz="1200" b="0">
                <a:solidFill>
                  <a:srgbClr val="000000"/>
                </a:solidFill>
                <a:latin typeface="Arial"/>
              </a:rPr>
              <a:t>Change: +0.45pp vs prior month</a:t>
            </a:r>
          </a:p>
          <a:p>
            <a:r>
              <a:rPr sz="1200" b="0">
                <a:solidFill>
                  <a:srgbClr val="000000"/>
                </a:solidFill>
                <a:latin typeface="Arial"/>
              </a:rPr>
              <a:t>12m forecast: 8.4% by Jun 2027 (80% band 7.4% to 9.5%)</a:t>
            </a:r>
          </a:p>
          <a:p>
            <a:r>
              <a:rPr sz="1200" b="0">
                <a:solidFill>
                  <a:srgbClr val="000000"/>
                </a:solidFill>
                <a:latin typeface="Arial"/>
              </a:rPr>
              <a:t>Accuracy: good · MASE 0.91 · 8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Favors export-driven manufacturing names, especially electronics and semiconductor firms, as global tech demand ramps up.</a:t>
            </a:r>
          </a:p>
          <a:p>
            <a:r>
              <a:rPr sz="1100" b="0">
                <a:solidFill>
                  <a:srgbClr val="000000"/>
                </a:solidFill>
                <a:latin typeface="Georgia"/>
              </a:rPr>
              <a:t>• Suggests investors hedge VND risk as persistent trade deficits and capital flows could add depreciation pressure in early 2027.</a:t>
            </a:r>
          </a:p>
          <a:p>
            <a:r>
              <a:rPr sz="1100" b="0">
                <a:solidFill>
                  <a:srgbClr val="000000"/>
                </a:solidFill>
                <a:latin typeface="Georgia"/>
              </a:rPr>
              <a:t>• Policymakers should expedite disbursement of public infrastructure budgets to sustain Q3–Q4 growth momentum.</a:t>
            </a:r>
          </a:p>
          <a:p>
            <a:r>
              <a:rPr sz="1100" b="0">
                <a:solidFill>
                  <a:srgbClr val="000000"/>
                </a:solidFill>
                <a:latin typeface="Georgia"/>
              </a:rPr>
              <a:t>• Policymakers should stand ready to fine-tune regulatory liquidity measures to keep lending rates low and support domestic consumption.</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2103120"/>
            <a:ext cx="11185855" cy="822960"/>
          </a:xfrm>
          <a:prstGeom prst="rect">
            <a:avLst/>
          </a:prstGeom>
          <a:noFill/>
        </p:spPr>
        <p:txBody>
          <a:bodyPr wrap="square">
            <a:spAutoFit/>
          </a:bodyPr>
          <a:lstStyle/>
          <a:p>
            <a:r>
              <a:rPr sz="4000" b="1">
                <a:solidFill>
                  <a:srgbClr val="000000"/>
                </a:solidFill>
                <a:latin typeface="Georgia"/>
              </a:rPr>
              <a:t>Trade &amp; External</a:t>
            </a:r>
          </a:p>
        </p:txBody>
      </p:sp>
      <p:sp>
        <p:nvSpPr>
          <p:cNvPr id="5" name="Rectangle 4"/>
          <p:cNvSpPr/>
          <p:nvPr/>
        </p:nvSpPr>
        <p:spPr>
          <a:xfrm>
            <a:off x="502920" y="306324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3246120"/>
            <a:ext cx="11185855" cy="548640"/>
          </a:xfrm>
          <a:prstGeom prst="rect">
            <a:avLst/>
          </a:prstGeom>
          <a:noFill/>
        </p:spPr>
        <p:txBody>
          <a:bodyPr wrap="square">
            <a:spAutoFit/>
          </a:bodyPr>
          <a:lstStyle/>
          <a:p>
            <a:r>
              <a:rPr sz="1400" b="0">
                <a:solidFill>
                  <a:srgbClr val="595959"/>
                </a:solidFill>
                <a:latin typeface="Arial"/>
              </a:rPr>
              <a:t>Exports, imports and the balance between them.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Exports YoY YTD (VNEXP)</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22.7% (Aug 2026)</a:t>
            </a:r>
          </a:p>
          <a:p>
            <a:r>
              <a:rPr sz="1200" b="0">
                <a:solidFill>
                  <a:srgbClr val="000000"/>
                </a:solidFill>
                <a:latin typeface="Arial"/>
              </a:rPr>
              <a:t>Change: +0.59pp vs prior month</a:t>
            </a:r>
          </a:p>
          <a:p>
            <a:r>
              <a:rPr sz="1200" b="0">
                <a:solidFill>
                  <a:srgbClr val="000000"/>
                </a:solidFill>
                <a:latin typeface="Arial"/>
              </a:rPr>
              <a:t>12m forecast: 19.2% by Aug 2027 (80% band 7.8% to 29.5%)</a:t>
            </a:r>
          </a:p>
          <a:p>
            <a:r>
              <a:rPr sz="1200" b="0">
                <a:solidFill>
                  <a:srgbClr val="000000"/>
                </a:solidFill>
                <a:latin typeface="Arial"/>
              </a:rPr>
              <a:t>Accuracy: good · MASE 0.98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Investors should overweight Vietnamese electronics equities to capture sustained high-20 percent export growth through late 2026.</a:t>
            </a:r>
          </a:p>
          <a:p>
            <a:r>
              <a:rPr sz="1100" b="0">
                <a:solidFill>
                  <a:srgbClr val="000000"/>
                </a:solidFill>
                <a:latin typeface="Georgia"/>
              </a:rPr>
              <a:t>• Consider hedging VND exposure around January 2027 when exports dip to below 18 percent.</a:t>
            </a:r>
          </a:p>
          <a:p>
            <a:r>
              <a:rPr sz="1100" b="0">
                <a:solidFill>
                  <a:srgbClr val="000000"/>
                </a:solidFill>
                <a:latin typeface="Georgia"/>
              </a:rPr>
              <a:t>• Policymakers should accelerate grid expansion and fast-track corporate tax incentives for semiconductor projects to mitigate capacity constraints.</a:t>
            </a:r>
          </a:p>
          <a:p>
            <a:r>
              <a:rPr sz="1100" b="0">
                <a:solidFill>
                  <a:srgbClr val="000000"/>
                </a:solidFill>
                <a:latin typeface="Georgia"/>
              </a:rPr>
              <a:t>• Monitor the 2027 trial production at the new chip facility as a bellwether for the shift toward higher value-added exports.</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Balance of Trade (VNBOT)</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-1.13B USD (Aug 2026)</a:t>
            </a:r>
          </a:p>
          <a:p>
            <a:r>
              <a:rPr sz="1200" b="0">
                <a:solidFill>
                  <a:srgbClr val="000000"/>
                </a:solidFill>
                <a:latin typeface="Arial"/>
              </a:rPr>
              <a:t>Change: +2.46B USD vs prior month</a:t>
            </a:r>
          </a:p>
          <a:p>
            <a:r>
              <a:rPr sz="1200" b="0">
                <a:solidFill>
                  <a:srgbClr val="000000"/>
                </a:solidFill>
                <a:latin typeface="Arial"/>
              </a:rPr>
              <a:t>12m forecast: -1.65B USD by Aug 2027 (80% band -5.17B USD to 1.67B USD)</a:t>
            </a:r>
          </a:p>
          <a:p>
            <a:r>
              <a:rPr sz="1200" b="0">
                <a:solidFill>
                  <a:srgbClr val="000000"/>
                </a:solidFill>
                <a:latin typeface="Arial"/>
              </a:rPr>
              <a:t>Accuracy: good · MASE 0.62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Investors should overweight export-oriented electronics and semiconductor equities to capture the late-2026 shipment surge.</a:t>
            </a:r>
          </a:p>
          <a:p>
            <a:r>
              <a:rPr sz="1100" b="0">
                <a:solidFill>
                  <a:srgbClr val="000000"/>
                </a:solidFill>
                <a:latin typeface="Georgia"/>
              </a:rPr>
              <a:t>• Asset managers ought to hedge Vietnamese dong exposure as sustained deficits will pressure the VND in Q4 and early 2027.</a:t>
            </a:r>
          </a:p>
          <a:p>
            <a:r>
              <a:rPr sz="1100" b="0">
                <a:solidFill>
                  <a:srgbClr val="000000"/>
                </a:solidFill>
                <a:latin typeface="Georgia"/>
              </a:rPr>
              <a:t>• Policymakers should fast-track export stimulus measures, such as duty rebates and logistics upgrades, to support exporters facing global demand headwinds.</a:t>
            </a:r>
          </a:p>
          <a:p>
            <a:r>
              <a:rPr sz="1100" b="0">
                <a:solidFill>
                  <a:srgbClr val="000000"/>
                </a:solidFill>
                <a:latin typeface="Georgia"/>
              </a:rPr>
              <a:t>• The State Bank of Vietnam should consider measured rate cuts in Q1 2027 to ease financing costs for domestic manufacturers and stabilize import-driven deficits.</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Imports YoY YTD (VNIMP)</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34.7% (Aug 2026)</a:t>
            </a:r>
          </a:p>
          <a:p>
            <a:r>
              <a:rPr sz="1200" b="0">
                <a:solidFill>
                  <a:srgbClr val="000000"/>
                </a:solidFill>
                <a:latin typeface="Arial"/>
              </a:rPr>
              <a:t>Change: +0.58pp vs prior month</a:t>
            </a:r>
          </a:p>
          <a:p>
            <a:r>
              <a:rPr sz="1200" b="0">
                <a:solidFill>
                  <a:srgbClr val="000000"/>
                </a:solidFill>
                <a:latin typeface="Arial"/>
              </a:rPr>
              <a:t>12m forecast: 13.1% by Aug 2027 (80% band -18.8% to 44.0%)</a:t>
            </a:r>
          </a:p>
          <a:p>
            <a:r>
              <a:rPr sz="1200" b="0">
                <a:solidFill>
                  <a:srgbClr val="000000"/>
                </a:solidFill>
                <a:latin typeface="Arial"/>
              </a:rPr>
              <a:t>Accuracy: good · MASE 0.87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favors export-oriented equities as domestic demand for imported inputs wanes and value-added exports gain relative strength. suggests investors hedge VND exposure to offset potential depreciation pressure from slower trade inflows. policymakers should extend targeted import tariff incentives for strategic inputs beyond mid-2026 to smooth investment cycles. policymakers need to monitor energy market developments and diversify fuel procurement channels to stabilize import costs.</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2103120"/>
            <a:ext cx="11185855" cy="822960"/>
          </a:xfrm>
          <a:prstGeom prst="rect">
            <a:avLst/>
          </a:prstGeom>
          <a:noFill/>
        </p:spPr>
        <p:txBody>
          <a:bodyPr wrap="square">
            <a:spAutoFit/>
          </a:bodyPr>
          <a:lstStyle/>
          <a:p>
            <a:r>
              <a:rPr sz="4000" b="1">
                <a:solidFill>
                  <a:srgbClr val="000000"/>
                </a:solidFill>
                <a:latin typeface="Georgia"/>
              </a:rPr>
              <a:t>Prices</a:t>
            </a:r>
          </a:p>
        </p:txBody>
      </p:sp>
      <p:sp>
        <p:nvSpPr>
          <p:cNvPr id="5" name="Rectangle 4"/>
          <p:cNvSpPr/>
          <p:nvPr/>
        </p:nvSpPr>
        <p:spPr>
          <a:xfrm>
            <a:off x="502920" y="306324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3246120"/>
            <a:ext cx="11185855" cy="548640"/>
          </a:xfrm>
          <a:prstGeom prst="rect">
            <a:avLst/>
          </a:prstGeom>
          <a:noFill/>
        </p:spPr>
        <p:txBody>
          <a:bodyPr wrap="square">
            <a:spAutoFit/>
          </a:bodyPr>
          <a:lstStyle/>
          <a:p>
            <a:r>
              <a:rPr sz="1400" b="0">
                <a:solidFill>
                  <a:srgbClr val="595959"/>
                </a:solidFill>
                <a:latin typeface="Arial"/>
              </a:rPr>
              <a:t>Headline and core inflation, monthly and year on year.</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CPI / Inflation Rate YoY YTD (VNIRYY)</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4.5% (Aug 2026)</a:t>
            </a:r>
          </a:p>
          <a:p>
            <a:r>
              <a:rPr sz="1200" b="0">
                <a:solidFill>
                  <a:srgbClr val="000000"/>
                </a:solidFill>
                <a:latin typeface="Arial"/>
              </a:rPr>
              <a:t>Change: +0.06pp vs prior month</a:t>
            </a:r>
          </a:p>
          <a:p>
            <a:r>
              <a:rPr sz="1200" b="0">
                <a:solidFill>
                  <a:srgbClr val="000000"/>
                </a:solidFill>
                <a:latin typeface="Arial"/>
              </a:rPr>
              <a:t>12m forecast: 4.0% by Aug 2027 (80% band 1.9% to 6.4%)</a:t>
            </a:r>
          </a:p>
          <a:p>
            <a:r>
              <a:rPr sz="1200" b="0">
                <a:solidFill>
                  <a:srgbClr val="000000"/>
                </a:solidFill>
                <a:latin typeface="Arial"/>
              </a:rPr>
              <a:t>Accuracy: good · MASE 0.95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Investors should overweight Vietnam’s export‐oriented manufacturing equities to capture profit from robust electronics demand.</a:t>
            </a:r>
          </a:p>
          <a:p>
            <a:r>
              <a:rPr sz="1100" b="0">
                <a:solidFill>
                  <a:srgbClr val="000000"/>
                </a:solidFill>
                <a:latin typeface="Georgia"/>
              </a:rPr>
              <a:t>• Investors should consider hedging VND exposure as imported energy costs fuel currency depreciation pressure.</a:t>
            </a:r>
          </a:p>
          <a:p>
            <a:r>
              <a:rPr sz="1100" b="0">
                <a:solidFill>
                  <a:srgbClr val="000000"/>
                </a:solidFill>
                <a:latin typeface="Georgia"/>
              </a:rPr>
              <a:t>• Policymakers should maintain the SBV policy rate at 4.5 percent through Q1 2027 to anchor inflation expectations.</a:t>
            </a:r>
          </a:p>
          <a:p>
            <a:r>
              <a:rPr sz="1100" b="0">
                <a:solidFill>
                  <a:srgbClr val="000000"/>
                </a:solidFill>
                <a:latin typeface="Georgia"/>
              </a:rPr>
              <a:t>• The government should postpone any further electricity tariff increases until after H1 2027 to ease cost‐of‐living pressures.</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Inflation Rate MoM (VNIRMM)</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-0.1% (Jul 2026)</a:t>
            </a:r>
          </a:p>
          <a:p>
            <a:r>
              <a:rPr sz="1200" b="0">
                <a:solidFill>
                  <a:srgbClr val="000000"/>
                </a:solidFill>
                <a:latin typeface="Arial"/>
              </a:rPr>
              <a:t>Change: +0.27pp vs prior month</a:t>
            </a:r>
          </a:p>
          <a:p>
            <a:r>
              <a:rPr sz="1200" b="0">
                <a:solidFill>
                  <a:srgbClr val="000000"/>
                </a:solidFill>
                <a:latin typeface="Arial"/>
              </a:rPr>
              <a:t>12m forecast: 0.2% by Jul 2027 (80% band -0.3% to 0.8%)</a:t>
            </a:r>
          </a:p>
          <a:p>
            <a:r>
              <a:rPr sz="1200" b="0">
                <a:solidFill>
                  <a:srgbClr val="000000"/>
                </a:solidFill>
                <a:latin typeface="Arial"/>
              </a:rPr>
              <a:t>Accuracy: good · MASE 0.94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Investors should overweight consumer staples and utilities to hedge against seasonal price pressures around Tet.</a:t>
            </a:r>
          </a:p>
          <a:p>
            <a:r>
              <a:rPr sz="1100" b="0">
                <a:solidFill>
                  <a:srgbClr val="000000"/>
                </a:solidFill>
                <a:latin typeface="Georgia"/>
              </a:rPr>
              <a:t>• Export-oriented manufacturing equities are poised to benefit from stable low inflation and a neutral monetary stance.</a:t>
            </a:r>
          </a:p>
          <a:p>
            <a:r>
              <a:rPr sz="1100" b="0">
                <a:solidFill>
                  <a:srgbClr val="000000"/>
                </a:solidFill>
                <a:latin typeface="Georgia"/>
              </a:rPr>
              <a:t>• Policymakers should maintain current policy rates through Q4 2026 to anchor inflation expectations ahead of the Tet-driven spike.</a:t>
            </a:r>
          </a:p>
          <a:p>
            <a:r>
              <a:rPr sz="1100" b="0">
                <a:solidFill>
                  <a:srgbClr val="000000"/>
                </a:solidFill>
                <a:latin typeface="Georgia"/>
              </a:rPr>
              <a:t>• The State Bank of Vietnam should prepare FX interventions in early 2027 to smooth potential VND volatility during elevated import demand.</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Macro outlook</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1188720"/>
            <a:ext cx="11185855" cy="3657600"/>
          </a:xfrm>
          <a:prstGeom prst="rect">
            <a:avLst/>
          </a:prstGeom>
          <a:noFill/>
        </p:spPr>
        <p:txBody>
          <a:bodyPr wrap="square">
            <a:spAutoFit/>
          </a:bodyPr>
          <a:lstStyle/>
          <a:p>
            <a:r>
              <a:rPr sz="1300" b="0">
                <a:solidFill>
                  <a:srgbClr val="000000"/>
                </a:solidFill>
                <a:latin typeface="Georgia"/>
              </a:rPr>
              <a:t>Vietnam’s economy is expanding robustly, with manufacturing PMI at 53.3 in August marking 14 months of expansion and industrial production up around 11% year-to-date, while GDP growth accelerated to 8.39% in Q2 and is set to climb above 8.5% by Q4 2026. Real retail sales and core consumption indicators are strengthening, with retail sales growing over 12% year-on-year, even as the trade deficit has deepened to $20 billion through August. Inflation is moderating around 4.5%, anchored by stable energy prices and an unchanged policy rate, but domestic demand is strong and credit growth outpaces deposits by over a percentage point. Exports remain a bright spot—computers and electronics exports are up over 50% year-on-year—but a widening goods deficit and mounting capital imports highlight external headwinds. The equity benchmark has begun to consolidate slightly below 1,830 points and 10-year bond yields are trending upward toward 4.6%, reflecting cautious sentiment and rising supply. Overall, the economy is expanding but showing mixed signals between export-driven strength and weakening external balances. U.S. Trade Representative has imposed 12.5% tariffs on 37% of Vietnam’s exports under Section 301, effective mid-2026, clouding export momentum into year-end . The State Bank of Vietnam is widely expected to hold its policy rate at 4.5% through year-end and use open-market operations to manage liquidity after receiving directives to balance growth and stability . ASEAN members concluded the Digital Economy Framework Agreement in May 2026, positioning Vietnam to boost digital [continues in speaker notes]</a:t>
            </a:r>
          </a:p>
        </p:txBody>
      </p:sp>
      <p:sp>
        <p:nvSpPr>
          <p:cNvPr id="7" name="TextBox 6"/>
          <p:cNvSpPr txBox="1"/>
          <p:nvPr/>
        </p:nvSpPr>
        <p:spPr>
          <a:xfrm>
            <a:off x="502920" y="5029200"/>
            <a:ext cx="11185855" cy="365760"/>
          </a:xfrm>
          <a:prstGeom prst="rect">
            <a:avLst/>
          </a:prstGeom>
          <a:noFill/>
        </p:spPr>
        <p:txBody>
          <a:bodyPr wrap="square">
            <a:spAutoFit/>
          </a:bodyPr>
          <a:lstStyle/>
          <a:p>
            <a:r>
              <a:rPr sz="1300" b="1">
                <a:solidFill>
                  <a:srgbClr val="000000"/>
                </a:solidFill>
                <a:latin typeface="Arial"/>
              </a:rPr>
              <a:t>Positioning and policy</a:t>
            </a:r>
          </a:p>
        </p:txBody>
      </p:sp>
      <p:sp>
        <p:nvSpPr>
          <p:cNvPr id="8" name="TextBox 7"/>
          <p:cNvSpPr txBox="1"/>
          <p:nvPr/>
        </p:nvSpPr>
        <p:spPr>
          <a:xfrm>
            <a:off x="502920" y="5440680"/>
            <a:ext cx="11185855" cy="1188720"/>
          </a:xfrm>
          <a:prstGeom prst="rect">
            <a:avLst/>
          </a:prstGeom>
          <a:noFill/>
        </p:spPr>
        <p:txBody>
          <a:bodyPr wrap="square">
            <a:spAutoFit/>
          </a:bodyPr>
          <a:lstStyle/>
          <a:p>
            <a:r>
              <a:rPr sz="1200" b="0">
                <a:solidFill>
                  <a:srgbClr val="000000"/>
                </a:solidFill>
                <a:latin typeface="Georgia"/>
              </a:rPr>
              <a:t>• Investors should maintain an overweight position in export-oriented electronics and high-tech manufacturing equities while hedging VND exposure to mitigate depreciation risk from widening trade deficits.</a:t>
            </a:r>
          </a:p>
          <a:p>
            <a:r>
              <a:rPr sz="1200" b="0">
                <a:solidFill>
                  <a:srgbClr val="000000"/>
                </a:solidFill>
                <a:latin typeface="Georgia"/>
              </a:rPr>
              <a:t>• Investors should underweight long-duration VND government bonds and favor short-maturity paper given the prospect of gradually rising yields.</a:t>
            </a:r>
          </a:p>
          <a:p>
            <a:r>
              <a:rPr sz="1200" b="0">
                <a:solidFill>
                  <a:srgbClr val="000000"/>
                </a:solidFill>
                <a:latin typeface="Georgia"/>
              </a:rPr>
              <a:t>• Policymakers should fast-track grid expansion and LNG-to-power projects under Power Development Plan VIII to resolve capacity constraints and sustain export momentum.</a:t>
            </a:r>
          </a:p>
          <a:p>
            <a:r>
              <a:rPr sz="1200" b="0">
                <a:solidFill>
                  <a:srgbClr val="000000"/>
                </a:solidFill>
                <a:latin typeface="Georgia"/>
              </a:rPr>
              <a:t>• Policymakers should maintain the SBV policy rate at 4.5% through Q1 2027 and calibrate open-market operations to balance growth support with inflation and FX stability.</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Core Inflation YoY YTD (VNCIR)</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4.2% (Jul 2026)</a:t>
            </a:r>
          </a:p>
          <a:p>
            <a:r>
              <a:rPr sz="1200" b="0">
                <a:solidFill>
                  <a:srgbClr val="000000"/>
                </a:solidFill>
                <a:latin typeface="Arial"/>
              </a:rPr>
              <a:t>Change: +0.07pp vs prior month</a:t>
            </a:r>
          </a:p>
          <a:p>
            <a:r>
              <a:rPr sz="1200" b="0">
                <a:solidFill>
                  <a:srgbClr val="000000"/>
                </a:solidFill>
                <a:latin typeface="Arial"/>
              </a:rPr>
              <a:t>12m forecast: 3.6% by Jul 2027 (80% band 2.1% to 5.3%)</a:t>
            </a:r>
          </a:p>
          <a:p>
            <a:r>
              <a:rPr sz="1200" b="0">
                <a:solidFill>
                  <a:srgbClr val="000000"/>
                </a:solidFill>
                <a:latin typeface="Arial"/>
              </a:rPr>
              <a:t>Accuracy: good · MASE 0.95 · 8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Investors should overweight export-oriented manufacturing equities and floating-rate bank stocks to capture gains from strong underlying domestic demand.</a:t>
            </a:r>
          </a:p>
          <a:p>
            <a:r>
              <a:rPr sz="1100" b="0">
                <a:solidFill>
                  <a:srgbClr val="000000"/>
                </a:solidFill>
                <a:latin typeface="Georgia"/>
              </a:rPr>
              <a:t>• Hedging VND exposure is advisable as persistent core inflation and liquidity support may create depreciation pressure in Q4 2026.</a:t>
            </a:r>
          </a:p>
          <a:p>
            <a:r>
              <a:rPr sz="1100" b="0">
                <a:solidFill>
                  <a:srgbClr val="000000"/>
                </a:solidFill>
                <a:latin typeface="Georgia"/>
              </a:rPr>
              <a:t>• Policymakers should prepare to modestly tighten monetary policy by raising the refinancing rate or tapering liquidity injections in late 2026 to anchor inflation expectations.</a:t>
            </a:r>
          </a:p>
          <a:p>
            <a:r>
              <a:rPr sz="1100" b="0">
                <a:solidFill>
                  <a:srgbClr val="000000"/>
                </a:solidFill>
                <a:latin typeface="Georgia"/>
              </a:rPr>
              <a:t>• Fiscal authorities need to focus spending on public infrastructure and social transfers to sustain growth while monetary conditions normalize.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2103120"/>
            <a:ext cx="11185855" cy="822960"/>
          </a:xfrm>
          <a:prstGeom prst="rect">
            <a:avLst/>
          </a:prstGeom>
          <a:noFill/>
        </p:spPr>
        <p:txBody>
          <a:bodyPr wrap="square">
            <a:spAutoFit/>
          </a:bodyPr>
          <a:lstStyle/>
          <a:p>
            <a:r>
              <a:rPr sz="4000" b="1">
                <a:solidFill>
                  <a:srgbClr val="000000"/>
                </a:solidFill>
                <a:latin typeface="Georgia"/>
              </a:rPr>
              <a:t>Money &amp; Rates</a:t>
            </a:r>
          </a:p>
        </p:txBody>
      </p:sp>
      <p:sp>
        <p:nvSpPr>
          <p:cNvPr id="5" name="Rectangle 4"/>
          <p:cNvSpPr/>
          <p:nvPr/>
        </p:nvSpPr>
        <p:spPr>
          <a:xfrm>
            <a:off x="502920" y="306324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3246120"/>
            <a:ext cx="11185855" cy="548640"/>
          </a:xfrm>
          <a:prstGeom prst="rect">
            <a:avLst/>
          </a:prstGeom>
          <a:noFill/>
        </p:spPr>
        <p:txBody>
          <a:bodyPr wrap="square">
            <a:spAutoFit/>
          </a:bodyPr>
          <a:lstStyle/>
          <a:p>
            <a:r>
              <a:rPr sz="1400" b="0">
                <a:solidFill>
                  <a:srgbClr val="595959"/>
                </a:solidFill>
                <a:latin typeface="Arial"/>
              </a:rPr>
              <a:t>The cost of money, the currency and the reserves behind it.</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USD/VND (USDVND)</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26,054 VND (Aug 2026)</a:t>
            </a:r>
          </a:p>
          <a:p>
            <a:r>
              <a:rPr sz="1200" b="0">
                <a:solidFill>
                  <a:srgbClr val="000000"/>
                </a:solidFill>
                <a:latin typeface="Arial"/>
              </a:rPr>
              <a:t>Change: -0.1% vs prior month</a:t>
            </a:r>
          </a:p>
          <a:p>
            <a:r>
              <a:rPr sz="1200" b="0">
                <a:solidFill>
                  <a:srgbClr val="000000"/>
                </a:solidFill>
                <a:latin typeface="Arial"/>
              </a:rPr>
              <a:t>12m forecast: 26,409 VND by Aug 2027 (80% band 26,259 VND to 28,560 VND)</a:t>
            </a:r>
          </a:p>
          <a:p>
            <a:r>
              <a:rPr sz="1200" b="0">
                <a:solidFill>
                  <a:srgbClr val="000000"/>
                </a:solidFill>
                <a:latin typeface="Arial"/>
              </a:rPr>
              <a:t>Accuracy: good · MASE 0.85 · 12 windows</a:t>
            </a:r>
          </a:p>
          <a:p>
            <a:r>
              <a:rPr sz="1200" b="0">
                <a:solidFill>
                  <a:srgbClr val="000000"/>
                </a:solidFill>
                <a:latin typeface="Arial"/>
              </a:rPr>
              <a:t>Model: Robust drift (statistical)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Export-sector equities, particularly in high-tech electronics manufacturers, are positioned to gain from the dong’s gradual depreciation and should be overweighted by investors.</a:t>
            </a:r>
          </a:p>
          <a:p>
            <a:r>
              <a:rPr sz="1100" b="0">
                <a:solidFill>
                  <a:srgbClr val="000000"/>
                </a:solidFill>
                <a:latin typeface="Georgia"/>
              </a:rPr>
              <a:t>• Investors with USD/VND exposure should implement hedges via forward contracts or FX options to mitigate expected depreciation.</a:t>
            </a:r>
          </a:p>
          <a:p>
            <a:r>
              <a:rPr sz="1100" b="0">
                <a:solidFill>
                  <a:srgbClr val="000000"/>
                </a:solidFill>
                <a:latin typeface="Georgia"/>
              </a:rPr>
              <a:t>• Policymakers should maintain flexible FX interventions, drawing on reserves judiciously to smooth volatility without undermining competitiveness.</a:t>
            </a:r>
          </a:p>
          <a:p>
            <a:r>
              <a:rPr sz="1100" b="0">
                <a:solidFill>
                  <a:srgbClr val="000000"/>
                </a:solidFill>
                <a:latin typeface="Georgia"/>
              </a:rPr>
              <a:t>• The SBV should clearly communicate its policy rate and FX management framework to anchor market expectations and limit speculative pressures.</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10Y Government Bond Yield (VN10Y)</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4.6% (Aug 2026)</a:t>
            </a:r>
          </a:p>
          <a:p>
            <a:r>
              <a:rPr sz="1200" b="0">
                <a:solidFill>
                  <a:srgbClr val="000000"/>
                </a:solidFill>
                <a:latin typeface="Arial"/>
              </a:rPr>
              <a:t>Change: +0.00pp vs prior month</a:t>
            </a:r>
          </a:p>
          <a:p>
            <a:r>
              <a:rPr sz="1200" b="0">
                <a:solidFill>
                  <a:srgbClr val="000000"/>
                </a:solidFill>
                <a:latin typeface="Arial"/>
              </a:rPr>
              <a:t>12m forecast: 4.9% by Sep 2027 (80% band 4.0% to 5.5%)</a:t>
            </a:r>
          </a:p>
          <a:p>
            <a:r>
              <a:rPr sz="1200" b="0">
                <a:solidFill>
                  <a:srgbClr val="000000"/>
                </a:solidFill>
                <a:latin typeface="Arial"/>
              </a:rPr>
              <a:t>Accuracy: good · MASE 0.86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Policymakers should pace government bond auctions to avoid supply gluts in peak quarters and smooth yield impact.</a:t>
            </a:r>
          </a:p>
          <a:p>
            <a:r>
              <a:rPr sz="1100" b="0">
                <a:solidFill>
                  <a:srgbClr val="000000"/>
                </a:solidFill>
                <a:latin typeface="Georgia"/>
              </a:rPr>
              <a:t>• Policymakers should rely on targeted liquidity injections via OMO rather than cutting policy rates to support credit without stoking inflation.</a:t>
            </a:r>
          </a:p>
          <a:p>
            <a:r>
              <a:rPr sz="1100" b="0">
                <a:solidFill>
                  <a:srgbClr val="000000"/>
                </a:solidFill>
                <a:latin typeface="Georgia"/>
              </a:rPr>
              <a:t>• Investors should overweight bank and insurance stocks that benefit from a steeper yield curve and rising funding costs.</a:t>
            </a:r>
          </a:p>
          <a:p>
            <a:r>
              <a:rPr sz="1100" b="0">
                <a:solidFill>
                  <a:srgbClr val="000000"/>
                </a:solidFill>
                <a:latin typeface="Georgia"/>
              </a:rPr>
              <a:t>• Investors should hedge VND exposure as domestic yields outpace global peers and FX volatility risks remain.</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Interbank Rate (VNINBR)</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7.1% (Aug 2026)</a:t>
            </a:r>
          </a:p>
          <a:p>
            <a:r>
              <a:rPr sz="1200" b="0">
                <a:solidFill>
                  <a:srgbClr val="000000"/>
                </a:solidFill>
                <a:latin typeface="Arial"/>
              </a:rPr>
              <a:t>Change: -0.20pp vs prior month</a:t>
            </a:r>
          </a:p>
          <a:p>
            <a:r>
              <a:rPr sz="1200" b="0">
                <a:solidFill>
                  <a:srgbClr val="000000"/>
                </a:solidFill>
                <a:latin typeface="Arial"/>
              </a:rPr>
              <a:t>12m forecast: 6.8% by Aug 2027 (80% band 3.9% to 10.3%)</a:t>
            </a:r>
          </a:p>
          <a:p>
            <a:r>
              <a:rPr sz="1200" b="0">
                <a:solidFill>
                  <a:srgbClr val="000000"/>
                </a:solidFill>
                <a:latin typeface="Arial"/>
              </a:rPr>
              <a:t>Accuracy: moderate · MASE 1.31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Favor export‐oriented manufacturing equities, especially in electronics, on stable funding costs and strong FDI pipelines.</a:t>
            </a:r>
          </a:p>
          <a:p>
            <a:r>
              <a:rPr sz="1100" b="0">
                <a:solidFill>
                  <a:srgbClr val="000000"/>
                </a:solidFill>
                <a:latin typeface="Georgia"/>
              </a:rPr>
              <a:t>• Consider modestly long VND positions as depreciation pressures ease with growing FX inflows.</a:t>
            </a:r>
          </a:p>
          <a:p>
            <a:r>
              <a:rPr sz="1100" b="0">
                <a:solidFill>
                  <a:srgbClr val="000000"/>
                </a:solidFill>
                <a:latin typeface="Georgia"/>
              </a:rPr>
              <a:t>• Coordinate SBV open market operations with MoF bond auctions to smooth liquidity in Q4 and avoid rate spikes.</a:t>
            </a:r>
          </a:p>
          <a:p>
            <a:r>
              <a:rPr sz="1100" b="0">
                <a:solidFill>
                  <a:srgbClr val="000000"/>
                </a:solidFill>
                <a:latin typeface="Georgia"/>
              </a:rPr>
              <a:t>• Accelerate targeted infrastructure spending to absorb bank reserves and support growth without monetary tightening.</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Foreign Exchange Reserves (VNFER)</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86.32B USD (Jun 2026)</a:t>
            </a:r>
          </a:p>
          <a:p>
            <a:r>
              <a:rPr sz="1200" b="0">
                <a:solidFill>
                  <a:srgbClr val="000000"/>
                </a:solidFill>
                <a:latin typeface="Arial"/>
              </a:rPr>
              <a:t>Change: +3.9% vs prior month</a:t>
            </a:r>
          </a:p>
          <a:p>
            <a:r>
              <a:rPr sz="1200" b="0">
                <a:solidFill>
                  <a:srgbClr val="000000"/>
                </a:solidFill>
                <a:latin typeface="Arial"/>
              </a:rPr>
              <a:t>12m forecast: 90.78B USD by Jun 2027 (80% band 71.92B USD to 111.81B USD)</a:t>
            </a:r>
          </a:p>
          <a:p>
            <a:r>
              <a:rPr sz="1200" b="0">
                <a:solidFill>
                  <a:srgbClr val="000000"/>
                </a:solidFill>
                <a:latin typeface="Arial"/>
              </a:rPr>
              <a:t>Accuracy: moderate · MASE 1.01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Favors export-linked equities, especially in electronics and high-tech manufacturing tied to major FDI players.</a:t>
            </a:r>
          </a:p>
          <a:p>
            <a:r>
              <a:rPr sz="1100" b="0">
                <a:solidFill>
                  <a:srgbClr val="000000"/>
                </a:solidFill>
                <a:latin typeface="Georgia"/>
              </a:rPr>
              <a:t>• Suggests overweighting short-term VND government bonds to capture potential yield advantages as reserve buffers strengthen.</a:t>
            </a:r>
          </a:p>
          <a:p>
            <a:r>
              <a:rPr sz="1100" b="0">
                <a:solidFill>
                  <a:srgbClr val="000000"/>
                </a:solidFill>
                <a:latin typeface="Georgia"/>
              </a:rPr>
              <a:t>• Policymakers should maintain targeted FDI incentives in high-tech sectors to sustain foreign capital inflows.</a:t>
            </a:r>
          </a:p>
          <a:p>
            <a:r>
              <a:rPr sz="1100" b="0">
                <a:solidFill>
                  <a:srgbClr val="000000"/>
                </a:solidFill>
                <a:latin typeface="Georgia"/>
              </a:rPr>
              <a:t>• Authorities should continue rigorous anti-smuggling operations against gold trafficking to preserve upward reserve momentum.</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2103120"/>
            <a:ext cx="11185855" cy="822960"/>
          </a:xfrm>
          <a:prstGeom prst="rect">
            <a:avLst/>
          </a:prstGeom>
          <a:noFill/>
        </p:spPr>
        <p:txBody>
          <a:bodyPr wrap="square">
            <a:spAutoFit/>
          </a:bodyPr>
          <a:lstStyle/>
          <a:p>
            <a:r>
              <a:rPr sz="4000" b="1">
                <a:solidFill>
                  <a:srgbClr val="000000"/>
                </a:solidFill>
                <a:latin typeface="Georgia"/>
              </a:rPr>
              <a:t>Capital &amp; Markets</a:t>
            </a:r>
          </a:p>
        </p:txBody>
      </p:sp>
      <p:sp>
        <p:nvSpPr>
          <p:cNvPr id="5" name="Rectangle 4"/>
          <p:cNvSpPr/>
          <p:nvPr/>
        </p:nvSpPr>
        <p:spPr>
          <a:xfrm>
            <a:off x="502920" y="306324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3246120"/>
            <a:ext cx="11185855" cy="548640"/>
          </a:xfrm>
          <a:prstGeom prst="rect">
            <a:avLst/>
          </a:prstGeom>
          <a:noFill/>
        </p:spPr>
        <p:txBody>
          <a:bodyPr wrap="square">
            <a:spAutoFit/>
          </a:bodyPr>
          <a:lstStyle/>
          <a:p>
            <a:r>
              <a:rPr sz="1400" b="0">
                <a:solidFill>
                  <a:srgbClr val="595959"/>
                </a:solidFill>
                <a:latin typeface="Arial"/>
              </a:rPr>
              <a:t>Foreign investment and the domestic equity market.</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FDI YoY YTD (VNFDI)</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12.3% (Aug 2026)</a:t>
            </a:r>
          </a:p>
          <a:p>
            <a:r>
              <a:rPr sz="1200" b="0">
                <a:solidFill>
                  <a:srgbClr val="000000"/>
                </a:solidFill>
                <a:latin typeface="Arial"/>
              </a:rPr>
              <a:t>Change: +0.57pp vs prior month</a:t>
            </a:r>
          </a:p>
          <a:p>
            <a:r>
              <a:rPr sz="1200" b="0">
                <a:solidFill>
                  <a:srgbClr val="000000"/>
                </a:solidFill>
                <a:latin typeface="Arial"/>
              </a:rPr>
              <a:t>12m forecast: 11.6% by Aug 2027 (80% band 6.2% to 17.2%)</a:t>
            </a:r>
          </a:p>
          <a:p>
            <a:r>
              <a:rPr sz="1200" b="0">
                <a:solidFill>
                  <a:srgbClr val="000000"/>
                </a:solidFill>
                <a:latin typeface="Arial"/>
              </a:rPr>
              <a:t>Accuracy: good · MASE 0.93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Investors should overweight export‐oriented electronics and high‐tech manufacturing equities to capture sustained FDI inflows.</a:t>
            </a:r>
          </a:p>
          <a:p>
            <a:r>
              <a:rPr sz="1100" b="0">
                <a:solidFill>
                  <a:srgbClr val="000000"/>
                </a:solidFill>
                <a:latin typeface="Georgia"/>
              </a:rPr>
              <a:t>• Currency strategists should prepare for modest VND appreciation pressure as capital inflows stabilize but remain elevated.</a:t>
            </a:r>
          </a:p>
          <a:p>
            <a:r>
              <a:rPr sz="1100" b="0">
                <a:solidFill>
                  <a:srgbClr val="000000"/>
                </a:solidFill>
                <a:latin typeface="Georgia"/>
              </a:rPr>
              <a:t>• Policymakers should maintain green‐channel incentives and expedite post‐approval procedures to prevent a mid‐cycle trough in project commencements.</a:t>
            </a:r>
          </a:p>
          <a:p>
            <a:r>
              <a:rPr sz="1100" b="0">
                <a:solidFill>
                  <a:srgbClr val="000000"/>
                </a:solidFill>
                <a:latin typeface="Georgia"/>
              </a:rPr>
              <a:t>• Portfolio managers should monitor announcements from Samsung, Apple, Nvidia and Qualcomm for signals of a second wave of capex commitments.</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VN-Index (VNINDEX)</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1,827.7 pts (Sep 2026)</a:t>
            </a:r>
          </a:p>
          <a:p>
            <a:r>
              <a:rPr sz="1200" b="0">
                <a:solidFill>
                  <a:srgbClr val="000000"/>
                </a:solidFill>
                <a:latin typeface="Arial"/>
              </a:rPr>
              <a:t>Change: -0.2% vs prior month</a:t>
            </a:r>
          </a:p>
          <a:p>
            <a:r>
              <a:rPr sz="1200" b="0">
                <a:solidFill>
                  <a:srgbClr val="000000"/>
                </a:solidFill>
                <a:latin typeface="Arial"/>
              </a:rPr>
              <a:t>12m forecast: 1,805.8 pts by Oct 2027 (80% band 1,358.7 pts to 2,224.5 pts)</a:t>
            </a:r>
          </a:p>
          <a:p>
            <a:r>
              <a:rPr sz="1200" b="0">
                <a:solidFill>
                  <a:srgbClr val="000000"/>
                </a:solidFill>
                <a:latin typeface="Arial"/>
              </a:rPr>
              <a:t>Accuracy: moderate · MASE 1.04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Investors should overweight export-linked equities in electronics and high-tech manufacturing to capture ongoing FDI-driven revenue growth.</a:t>
            </a:r>
          </a:p>
          <a:p>
            <a:r>
              <a:rPr sz="1100" b="0">
                <a:solidFill>
                  <a:srgbClr val="000000"/>
                </a:solidFill>
                <a:latin typeface="Georgia"/>
              </a:rPr>
              <a:t>• Investors should hedge VND exposures against potential depreciation pressures stemming from US Fed rate dynamics and trade-weighted dollar strength.</a:t>
            </a:r>
          </a:p>
          <a:p>
            <a:r>
              <a:rPr sz="1100" b="0">
                <a:solidFill>
                  <a:srgbClr val="000000"/>
                </a:solidFill>
                <a:latin typeface="Georgia"/>
              </a:rPr>
              <a:t>• Policymakers should maintain the refinancing rate at 4.50% and continue targeted OMO operations to ensure liquidity without stoking inflation.</a:t>
            </a:r>
          </a:p>
          <a:p>
            <a:r>
              <a:rPr sz="1100" b="0">
                <a:solidFill>
                  <a:srgbClr val="000000"/>
                </a:solidFill>
                <a:latin typeface="Georgia"/>
              </a:rPr>
              <a:t>• Policymakers should accelerate implementation of high-tech FDI incentives under Resolution 10 to sustain investor confidence and support market depth.</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Methodology and attribution</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1188720"/>
            <a:ext cx="11185855" cy="5120640"/>
          </a:xfrm>
          <a:prstGeom prst="rect">
            <a:avLst/>
          </a:prstGeom>
          <a:noFill/>
        </p:spPr>
        <p:txBody>
          <a:bodyPr wrap="square">
            <a:spAutoFit/>
          </a:bodyPr>
          <a:lstStyle/>
          <a:p>
            <a:r>
              <a:rPr sz="1300" b="0">
                <a:solidFill>
                  <a:srgbClr val="000000"/>
                </a:solidFill>
                <a:latin typeface="Georgia"/>
              </a:rPr>
              <a:t>Forecasts: chronos-2 (a time-series foundation model served by TimeCopilot) for ten indicators; USD/VND uses a local robust-drift model (Huber M-estimator of trailing monthly log-returns), which beats both the foundation model and a flat-carry random walk out-of-sample for this managed peg.</a:t>
            </a:r>
          </a:p>
          <a:p>
            <a:r>
              <a:rPr sz="1300" b="0">
                <a:solidFill>
                  <a:srgbClr val="000000"/>
                </a:solidFill>
                <a:latin typeface="Georgia"/>
              </a:rPr>
              <a:t>Accuracy: rolling-origin cross-validation. MASE is scaled against a horizon-matched random-walk baseline over the same windows, so MASE below 1 genuinely means the model beats carrying the last value forward. Grades: good (MASE &lt; 0.85), moderate (&lt; 1.1), poor (above).</a:t>
            </a:r>
          </a:p>
          <a:p>
            <a:r>
              <a:rPr sz="1300" b="0">
                <a:solidFill>
                  <a:srgbClr val="000000"/>
                </a:solidFill>
                <a:latin typeface="Georgia"/>
              </a:rPr>
              <a:t>Intervals: 80% bands from the forecast producer; USD/VND uses a conformally calibrated empirical quantile band (asymmetric by design, reflecting depreciation drift).</a:t>
            </a:r>
          </a:p>
          <a:p>
            <a:r>
              <a:rPr sz="1300" b="0">
                <a:solidFill>
                  <a:srgbClr val="000000"/>
                </a:solidFill>
                <a:latin typeface="Georgia"/>
              </a:rPr>
              <a:t>Commentary: generated with live web search at forecast time and cached; refreshed on a 14-day cycle together with the data.</a:t>
            </a:r>
          </a:p>
          <a:p>
            <a:r>
              <a:rPr sz="1300" b="0">
                <a:solidFill>
                  <a:srgbClr val="000000"/>
                </a:solidFill>
                <a:latin typeface="Georgia"/>
              </a:rPr>
              <a:t>Data: monthly official series via TradingView (ECONOMICS, FX_IDC, HOSE, TVC).</a:t>
            </a:r>
          </a:p>
          <a:p>
            <a:r>
              <a:rPr sz="1300" b="0">
                <a:solidFill>
                  <a:srgbClr val="000000"/>
                </a:solidFill>
                <a:latin typeface="Georgia"/>
              </a:rPr>
              <a:t>This deck is an auto-assembled first draft for research workflows. It is not investment advice.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Macroeconomic summary</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Table 5"/>
          <p:cNvGraphicFramePr>
            <a:graphicFrameLocks noGrp="1"/>
          </p:cNvGraphicFramePr>
          <p:nvPr/>
        </p:nvGraphicFramePr>
        <p:xfrm>
          <a:off x="502920" y="1097280"/>
          <a:ext cx="11185855" cy="5303520"/>
        </p:xfrm>
        <a:graphic>
          <a:graphicData uri="http://schemas.openxmlformats.org/drawingml/2006/table">
            <a:tbl>
              <a:tblPr firstRow="1">
                <a:tableStyleId>{5C22544A-7EE6-4342-B048-85BDC9FD1C3A}</a:tableStyleId>
              </a:tblPr>
              <a:tblGrid>
                <a:gridCol w="2237171"/>
                <a:gridCol w="2237171"/>
                <a:gridCol w="2237171"/>
                <a:gridCol w="2237171"/>
                <a:gridCol w="2237171"/>
              </a:tblGrid>
              <a:tr h="294640">
                <a:tc>
                  <a:txBody>
                    <a:bodyPr/>
                    <a:lstStyle/>
                    <a:p>
                      <a:r>
                        <a:rPr sz="1000" b="1">
                          <a:solidFill>
                            <a:srgbClr val="8E0100"/>
                          </a:solidFill>
                          <a:latin typeface="Arial"/>
                        </a:rPr>
                        <a:t>Indicator</a:t>
                      </a:r>
                    </a:p>
                  </a:txBody>
                  <a:tcPr>
                    <a:solidFill>
                      <a:srgbClr val="FFFFFF"/>
                    </a:solidFill>
                  </a:tcPr>
                </a:tc>
                <a:tc>
                  <a:txBody>
                    <a:bodyPr/>
                    <a:lstStyle/>
                    <a:p>
                      <a:r>
                        <a:rPr sz="1000" b="1">
                          <a:solidFill>
                            <a:srgbClr val="8E0100"/>
                          </a:solidFill>
                          <a:latin typeface="Arial"/>
                        </a:rPr>
                        <a:t>2025</a:t>
                      </a:r>
                    </a:p>
                  </a:txBody>
                  <a:tcPr>
                    <a:solidFill>
                      <a:srgbClr val="FFFFFF"/>
                    </a:solidFill>
                  </a:tcPr>
                </a:tc>
                <a:tc>
                  <a:txBody>
                    <a:bodyPr/>
                    <a:lstStyle/>
                    <a:p>
                      <a:r>
                        <a:rPr sz="1000" b="1">
                          <a:solidFill>
                            <a:srgbClr val="8E0100"/>
                          </a:solidFill>
                          <a:latin typeface="Arial"/>
                        </a:rPr>
                        <a:t>Sep 2026</a:t>
                      </a:r>
                    </a:p>
                  </a:txBody>
                  <a:tcPr>
                    <a:solidFill>
                      <a:srgbClr val="FFFFFF"/>
                    </a:solidFill>
                  </a:tcPr>
                </a:tc>
                <a:tc>
                  <a:txBody>
                    <a:bodyPr/>
                    <a:lstStyle/>
                    <a:p>
                      <a:r>
                        <a:rPr sz="1000" b="1">
                          <a:solidFill>
                            <a:srgbClr val="8E0100"/>
                          </a:solidFill>
                          <a:latin typeface="Arial"/>
                        </a:rPr>
                        <a:t>YTD</a:t>
                      </a:r>
                    </a:p>
                  </a:txBody>
                  <a:tcPr>
                    <a:solidFill>
                      <a:srgbClr val="FFFFFF"/>
                    </a:solidFill>
                  </a:tcPr>
                </a:tc>
                <a:tc>
                  <a:txBody>
                    <a:bodyPr/>
                    <a:lstStyle/>
                    <a:p>
                      <a:r>
                        <a:rPr sz="1000" b="1">
                          <a:solidFill>
                            <a:srgbClr val="8E0100"/>
                          </a:solidFill>
                          <a:latin typeface="Arial"/>
                        </a:rPr>
                        <a:t>YoY %</a:t>
                      </a:r>
                    </a:p>
                  </a:txBody>
                  <a:tcPr>
                    <a:solidFill>
                      <a:srgbClr val="FFFFFF"/>
                    </a:solidFill>
                  </a:tcPr>
                </a:tc>
              </a:tr>
              <a:tr h="294640">
                <a:tc>
                  <a:txBody>
                    <a:bodyPr/>
                    <a:lstStyle/>
                    <a:p>
                      <a:r>
                        <a:rPr sz="900" b="0">
                          <a:solidFill>
                            <a:srgbClr val="000000"/>
                          </a:solidFill>
                          <a:latin typeface="Arial"/>
                        </a:rPr>
                        <a:t>GDP growth (%)</a:t>
                      </a:r>
                    </a:p>
                  </a:txBody>
                  <a:tcPr>
                    <a:solidFill>
                      <a:srgbClr val="FFFFFF"/>
                    </a:solidFill>
                  </a:tcPr>
                </a:tc>
                <a:tc>
                  <a:txBody>
                    <a:bodyPr/>
                    <a:lstStyle/>
                    <a:p>
                      <a:r>
                        <a:rPr sz="900" b="0">
                          <a:solidFill>
                            <a:srgbClr val="000000"/>
                          </a:solidFill>
                          <a:latin typeface="Arial"/>
                        </a:rPr>
                        <a:t>8.0</a:t>
                      </a:r>
                    </a:p>
                  </a:txBody>
                  <a:tcPr>
                    <a:solidFill>
                      <a:srgbClr val="FFFFFF"/>
                    </a:solidFill>
                  </a:tcPr>
                </a:tc>
                <a:tc>
                  <a:txBody>
                    <a:bodyPr/>
                    <a:lstStyle/>
                    <a:p>
                      <a:r>
                        <a:rPr sz="900" b="0">
                          <a:solidFill>
                            <a:srgbClr val="000000"/>
                          </a:solidFill>
                          <a:latin typeface="Arial"/>
                        </a:rPr>
                        <a:t>8.4</a:t>
                      </a:r>
                    </a:p>
                  </a:txBody>
                  <a:tcPr>
                    <a:solidFill>
                      <a:srgbClr val="FFFFFF"/>
                    </a:solidFill>
                  </a:tcPr>
                </a:tc>
                <a:tc>
                  <a:txBody>
                    <a:bodyPr/>
                    <a:lstStyle/>
                    <a:p>
                      <a:r>
                        <a:rPr sz="900" b="0">
                          <a:solidFill>
                            <a:srgbClr val="000000"/>
                          </a:solidFill>
                          <a:latin typeface="Arial"/>
                        </a:rPr>
                        <a:t>8.2</a:t>
                      </a:r>
                    </a:p>
                  </a:txBody>
                  <a:tcPr>
                    <a:solidFill>
                      <a:srgbClr val="FFFFFF"/>
                    </a:solidFill>
                  </a:tcPr>
                </a:tc>
                <a:tc>
                  <a:txBody>
                    <a:bodyPr/>
                    <a:lstStyle/>
                    <a:p>
                      <a:r>
                        <a:rPr sz="900" b="0">
                          <a:solidFill>
                            <a:srgbClr val="000000"/>
                          </a:solidFill>
                          <a:latin typeface="Arial"/>
                        </a:rPr>
                        <a:t>n/a</a:t>
                      </a:r>
                    </a:p>
                  </a:txBody>
                  <a:tcPr>
                    <a:solidFill>
                      <a:srgbClr val="FFFFFF"/>
                    </a:solidFill>
                  </a:tcPr>
                </a:tc>
              </a:tr>
              <a:tr h="294640">
                <a:tc>
                  <a:txBody>
                    <a:bodyPr/>
                    <a:lstStyle/>
                    <a:p>
                      <a:r>
                        <a:rPr sz="900" b="0">
                          <a:solidFill>
                            <a:srgbClr val="000000"/>
                          </a:solidFill>
                          <a:latin typeface="Arial"/>
                        </a:rPr>
                        <a:t>Inflation, CPI YoY (%)</a:t>
                      </a:r>
                    </a:p>
                  </a:txBody>
                  <a:tcPr>
                    <a:solidFill>
                      <a:srgbClr val="FFFFFF"/>
                    </a:solidFill>
                  </a:tcPr>
                </a:tc>
                <a:tc>
                  <a:txBody>
                    <a:bodyPr/>
                    <a:lstStyle/>
                    <a:p>
                      <a:r>
                        <a:rPr sz="900" b="0">
                          <a:solidFill>
                            <a:srgbClr val="000000"/>
                          </a:solidFill>
                          <a:latin typeface="Arial"/>
                        </a:rPr>
                        <a:t>3.3</a:t>
                      </a:r>
                    </a:p>
                  </a:txBody>
                  <a:tcPr>
                    <a:solidFill>
                      <a:srgbClr val="FFFFFF"/>
                    </a:solidFill>
                  </a:tcPr>
                </a:tc>
                <a:tc>
                  <a:txBody>
                    <a:bodyPr/>
                    <a:lstStyle/>
                    <a:p>
                      <a:r>
                        <a:rPr sz="900" b="0">
                          <a:solidFill>
                            <a:srgbClr val="000000"/>
                          </a:solidFill>
                          <a:latin typeface="Arial"/>
                        </a:rPr>
                        <a:t>4.9</a:t>
                      </a:r>
                    </a:p>
                  </a:txBody>
                  <a:tcPr>
                    <a:solidFill>
                      <a:srgbClr val="FFFFFF"/>
                    </a:solidFill>
                  </a:tcPr>
                </a:tc>
                <a:tc>
                  <a:txBody>
                    <a:bodyPr/>
                    <a:lstStyle/>
                    <a:p>
                      <a:r>
                        <a:rPr sz="900" b="0">
                          <a:solidFill>
                            <a:srgbClr val="000000"/>
                          </a:solidFill>
                          <a:latin typeface="Arial"/>
                        </a:rPr>
                        <a:t>4.5</a:t>
                      </a:r>
                    </a:p>
                  </a:txBody>
                  <a:tcPr>
                    <a:solidFill>
                      <a:srgbClr val="FFFFFF"/>
                    </a:solidFill>
                  </a:tcPr>
                </a:tc>
                <a:tc>
                  <a:txBody>
                    <a:bodyPr/>
                    <a:lstStyle/>
                    <a:p>
                      <a:r>
                        <a:rPr sz="900" b="0">
                          <a:solidFill>
                            <a:srgbClr val="000000"/>
                          </a:solidFill>
                          <a:latin typeface="Arial"/>
                        </a:rPr>
                        <a:t>n/a</a:t>
                      </a:r>
                    </a:p>
                  </a:txBody>
                  <a:tcPr>
                    <a:solidFill>
                      <a:srgbClr val="FFFFFF"/>
                    </a:solidFill>
                  </a:tcPr>
                </a:tc>
              </a:tr>
              <a:tr h="294640">
                <a:tc>
                  <a:txBody>
                    <a:bodyPr/>
                    <a:lstStyle/>
                    <a:p>
                      <a:r>
                        <a:rPr sz="900" b="0">
                          <a:solidFill>
                            <a:srgbClr val="000000"/>
                          </a:solidFill>
                          <a:latin typeface="Arial"/>
                        </a:rPr>
                        <a:t>Manufacturing PMI (pts)</a:t>
                      </a:r>
                    </a:p>
                  </a:txBody>
                  <a:tcPr>
                    <a:solidFill>
                      <a:srgbClr val="FFFFFF"/>
                    </a:solidFill>
                  </a:tcPr>
                </a:tc>
                <a:tc>
                  <a:txBody>
                    <a:bodyPr/>
                    <a:lstStyle/>
                    <a:p>
                      <a:r>
                        <a:rPr sz="900" b="0">
                          <a:solidFill>
                            <a:srgbClr val="000000"/>
                          </a:solidFill>
                          <a:latin typeface="Arial"/>
                        </a:rPr>
                        <a:t>50.6</a:t>
                      </a:r>
                    </a:p>
                  </a:txBody>
                  <a:tcPr>
                    <a:solidFill>
                      <a:srgbClr val="FFFFFF"/>
                    </a:solidFill>
                  </a:tcPr>
                </a:tc>
                <a:tc>
                  <a:txBody>
                    <a:bodyPr/>
                    <a:lstStyle/>
                    <a:p>
                      <a:r>
                        <a:rPr sz="900" b="0">
                          <a:solidFill>
                            <a:srgbClr val="000000"/>
                          </a:solidFill>
                          <a:latin typeface="Arial"/>
                        </a:rPr>
                        <a:t>53.3</a:t>
                      </a:r>
                    </a:p>
                  </a:txBody>
                  <a:tcPr>
                    <a:solidFill>
                      <a:srgbClr val="FFFFFF"/>
                    </a:solidFill>
                  </a:tcPr>
                </a:tc>
                <a:tc>
                  <a:txBody>
                    <a:bodyPr/>
                    <a:lstStyle/>
                    <a:p>
                      <a:r>
                        <a:rPr sz="900" b="0">
                          <a:solidFill>
                            <a:srgbClr val="000000"/>
                          </a:solidFill>
                          <a:latin typeface="Arial"/>
                        </a:rPr>
                        <a:t>52.4</a:t>
                      </a:r>
                    </a:p>
                  </a:txBody>
                  <a:tcPr>
                    <a:solidFill>
                      <a:srgbClr val="FFFFFF"/>
                    </a:solidFill>
                  </a:tcPr>
                </a:tc>
                <a:tc>
                  <a:txBody>
                    <a:bodyPr/>
                    <a:lstStyle/>
                    <a:p>
                      <a:r>
                        <a:rPr sz="900" b="0">
                          <a:solidFill>
                            <a:srgbClr val="000000"/>
                          </a:solidFill>
                          <a:latin typeface="Arial"/>
                        </a:rPr>
                        <a:t>n/a</a:t>
                      </a:r>
                    </a:p>
                  </a:txBody>
                  <a:tcPr>
                    <a:solidFill>
                      <a:srgbClr val="FFFFFF"/>
                    </a:solidFill>
                  </a:tcPr>
                </a:tc>
              </a:tr>
              <a:tr h="294640">
                <a:tc>
                  <a:txBody>
                    <a:bodyPr/>
                    <a:lstStyle/>
                    <a:p>
                      <a:r>
                        <a:rPr sz="900" b="0">
                          <a:solidFill>
                            <a:srgbClr val="000000"/>
                          </a:solidFill>
                          <a:latin typeface="Arial"/>
                        </a:rPr>
                        <a:t>Manufacturing production YoY YTD (%)</a:t>
                      </a:r>
                    </a:p>
                  </a:txBody>
                  <a:tcPr>
                    <a:solidFill>
                      <a:srgbClr val="FFFFFF"/>
                    </a:solidFill>
                  </a:tcPr>
                </a:tc>
                <a:tc>
                  <a:txBody>
                    <a:bodyPr/>
                    <a:lstStyle/>
                    <a:p>
                      <a:r>
                        <a:rPr sz="900" b="0">
                          <a:solidFill>
                            <a:srgbClr val="000000"/>
                          </a:solidFill>
                          <a:latin typeface="Arial"/>
                        </a:rPr>
                        <a:t>10.6</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11.5</a:t>
                      </a:r>
                    </a:p>
                  </a:txBody>
                  <a:tcPr>
                    <a:solidFill>
                      <a:srgbClr val="FFFFFF"/>
                    </a:solidFill>
                  </a:tcPr>
                </a:tc>
                <a:tc>
                  <a:txBody>
                    <a:bodyPr/>
                    <a:lstStyle/>
                    <a:p>
                      <a:r>
                        <a:rPr sz="900" b="0">
                          <a:solidFill>
                            <a:srgbClr val="000000"/>
                          </a:solidFill>
                          <a:latin typeface="Arial"/>
                        </a:rPr>
                        <a:t>n/a</a:t>
                      </a:r>
                    </a:p>
                  </a:txBody>
                  <a:tcPr>
                    <a:solidFill>
                      <a:srgbClr val="FFFFFF"/>
                    </a:solidFill>
                  </a:tcPr>
                </a:tc>
              </a:tr>
              <a:tr h="294640">
                <a:tc>
                  <a:txBody>
                    <a:bodyPr/>
                    <a:lstStyle/>
                    <a:p>
                      <a:r>
                        <a:rPr sz="900" b="0">
                          <a:solidFill>
                            <a:srgbClr val="000000"/>
                          </a:solidFill>
                          <a:latin typeface="Arial"/>
                        </a:rPr>
                        <a:t>FDI registered, excl. share purchases (USD bn)</a:t>
                      </a:r>
                    </a:p>
                  </a:txBody>
                  <a:tcPr>
                    <a:solidFill>
                      <a:srgbClr val="FFFFFF"/>
                    </a:solidFill>
                  </a:tcPr>
                </a:tc>
                <a:tc>
                  <a:txBody>
                    <a:bodyPr/>
                    <a:lstStyle/>
                    <a:p>
                      <a:r>
                        <a:rPr sz="900" b="0">
                          <a:solidFill>
                            <a:srgbClr val="000000"/>
                          </a:solidFill>
                          <a:latin typeface="Arial"/>
                        </a:rPr>
                        <a:t>31.4</a:t>
                      </a:r>
                    </a:p>
                  </a:txBody>
                  <a:tcPr>
                    <a:solidFill>
                      <a:srgbClr val="FFFFFF"/>
                    </a:solidFill>
                  </a:tcPr>
                </a:tc>
                <a:tc>
                  <a:txBody>
                    <a:bodyPr/>
                    <a:lstStyle/>
                    <a:p>
                      <a:r>
                        <a:rPr sz="900" b="0">
                          <a:solidFill>
                            <a:srgbClr val="000000"/>
                          </a:solidFill>
                          <a:latin typeface="Arial"/>
                        </a:rPr>
                        <a:t>2.5</a:t>
                      </a:r>
                    </a:p>
                  </a:txBody>
                  <a:tcPr>
                    <a:solidFill>
                      <a:srgbClr val="FFFFFF"/>
                    </a:solidFill>
                  </a:tcPr>
                </a:tc>
                <a:tc>
                  <a:txBody>
                    <a:bodyPr/>
                    <a:lstStyle/>
                    <a:p>
                      <a:r>
                        <a:rPr sz="900" b="0">
                          <a:solidFill>
                            <a:srgbClr val="000000"/>
                          </a:solidFill>
                          <a:latin typeface="Arial"/>
                        </a:rPr>
                        <a:t>33.9</a:t>
                      </a:r>
                    </a:p>
                  </a:txBody>
                  <a:tcPr>
                    <a:solidFill>
                      <a:srgbClr val="FFFFFF"/>
                    </a:solidFill>
                  </a:tcPr>
                </a:tc>
                <a:tc>
                  <a:txBody>
                    <a:bodyPr/>
                    <a:lstStyle/>
                    <a:p>
                      <a:r>
                        <a:rPr sz="900" b="0">
                          <a:solidFill>
                            <a:srgbClr val="000000"/>
                          </a:solidFill>
                          <a:latin typeface="Arial"/>
                        </a:rPr>
                        <a:t>+56.5</a:t>
                      </a:r>
                    </a:p>
                  </a:txBody>
                  <a:tcPr>
                    <a:solidFill>
                      <a:srgbClr val="FFFFFF"/>
                    </a:solidFill>
                  </a:tcPr>
                </a:tc>
              </a:tr>
              <a:tr h="294640">
                <a:tc>
                  <a:txBody>
                    <a:bodyPr/>
                    <a:lstStyle/>
                    <a:p>
                      <a:r>
                        <a:rPr sz="900" b="0">
                          <a:solidFill>
                            <a:srgbClr val="000000"/>
                          </a:solidFill>
                          <a:latin typeface="Arial"/>
                        </a:rPr>
                        <a:t>FDI disbursed (USD bn)</a:t>
                      </a:r>
                    </a:p>
                  </a:txBody>
                  <a:tcPr>
                    <a:solidFill>
                      <a:srgbClr val="FFFFFF"/>
                    </a:solidFill>
                  </a:tcPr>
                </a:tc>
                <a:tc>
                  <a:txBody>
                    <a:bodyPr/>
                    <a:lstStyle/>
                    <a:p>
                      <a:r>
                        <a:rPr sz="900" b="0">
                          <a:solidFill>
                            <a:srgbClr val="000000"/>
                          </a:solidFill>
                          <a:latin typeface="Arial"/>
                        </a:rPr>
                        <a:t>27.6</a:t>
                      </a:r>
                    </a:p>
                  </a:txBody>
                  <a:tcPr>
                    <a:solidFill>
                      <a:srgbClr val="FFFFFF"/>
                    </a:solidFill>
                  </a:tcPr>
                </a:tc>
                <a:tc>
                  <a:txBody>
                    <a:bodyPr/>
                    <a:lstStyle/>
                    <a:p>
                      <a:r>
                        <a:rPr sz="900" b="0">
                          <a:solidFill>
                            <a:srgbClr val="000000"/>
                          </a:solidFill>
                          <a:latin typeface="Arial"/>
                        </a:rPr>
                        <a:t>2.1</a:t>
                      </a:r>
                    </a:p>
                  </a:txBody>
                  <a:tcPr>
                    <a:solidFill>
                      <a:srgbClr val="FFFFFF"/>
                    </a:solidFill>
                  </a:tcPr>
                </a:tc>
                <a:tc>
                  <a:txBody>
                    <a:bodyPr/>
                    <a:lstStyle/>
                    <a:p>
                      <a:r>
                        <a:rPr sz="900" b="0">
                          <a:solidFill>
                            <a:srgbClr val="000000"/>
                          </a:solidFill>
                          <a:latin typeface="Arial"/>
                        </a:rPr>
                        <a:t>17.3</a:t>
                      </a:r>
                    </a:p>
                  </a:txBody>
                  <a:tcPr>
                    <a:solidFill>
                      <a:srgbClr val="FFFFFF"/>
                    </a:solidFill>
                  </a:tcPr>
                </a:tc>
                <a:tc>
                  <a:txBody>
                    <a:bodyPr/>
                    <a:lstStyle/>
                    <a:p>
                      <a:r>
                        <a:rPr sz="900" b="0">
                          <a:solidFill>
                            <a:srgbClr val="000000"/>
                          </a:solidFill>
                          <a:latin typeface="Arial"/>
                        </a:rPr>
                        <a:t>+12.3</a:t>
                      </a:r>
                    </a:p>
                  </a:txBody>
                  <a:tcPr>
                    <a:solidFill>
                      <a:srgbClr val="FFFFFF"/>
                    </a:solidFill>
                  </a:tcPr>
                </a:tc>
              </a:tr>
              <a:tr h="294640">
                <a:tc>
                  <a:txBody>
                    <a:bodyPr/>
                    <a:lstStyle/>
                    <a:p>
                      <a:r>
                        <a:rPr sz="900" b="0">
                          <a:solidFill>
                            <a:srgbClr val="000000"/>
                          </a:solidFill>
                          <a:latin typeface="Arial"/>
                        </a:rPr>
                        <a:t>Imports (USD bn)</a:t>
                      </a:r>
                    </a:p>
                  </a:txBody>
                  <a:tcPr>
                    <a:solidFill>
                      <a:srgbClr val="FFFFFF"/>
                    </a:solidFill>
                  </a:tcPr>
                </a:tc>
                <a:tc>
                  <a:txBody>
                    <a:bodyPr/>
                    <a:lstStyle/>
                    <a:p>
                      <a:r>
                        <a:rPr sz="900" b="0">
                          <a:solidFill>
                            <a:srgbClr val="000000"/>
                          </a:solidFill>
                          <a:latin typeface="Arial"/>
                        </a:rPr>
                        <a:t>446.8</a:t>
                      </a:r>
                    </a:p>
                  </a:txBody>
                  <a:tcPr>
                    <a:solidFill>
                      <a:srgbClr val="FFFFFF"/>
                    </a:solidFill>
                  </a:tcPr>
                </a:tc>
                <a:tc>
                  <a:txBody>
                    <a:bodyPr/>
                    <a:lstStyle/>
                    <a:p>
                      <a:r>
                        <a:rPr sz="900" b="0">
                          <a:solidFill>
                            <a:srgbClr val="000000"/>
                          </a:solidFill>
                          <a:latin typeface="Arial"/>
                        </a:rPr>
                        <a:t>54.9</a:t>
                      </a:r>
                    </a:p>
                  </a:txBody>
                  <a:tcPr>
                    <a:solidFill>
                      <a:srgbClr val="FFFFFF"/>
                    </a:solidFill>
                  </a:tcPr>
                </a:tc>
                <a:tc>
                  <a:txBody>
                    <a:bodyPr/>
                    <a:lstStyle/>
                    <a:p>
                      <a:r>
                        <a:rPr sz="900" b="0">
                          <a:solidFill>
                            <a:srgbClr val="000000"/>
                          </a:solidFill>
                          <a:latin typeface="Arial"/>
                        </a:rPr>
                        <a:t>393.3</a:t>
                      </a:r>
                    </a:p>
                  </a:txBody>
                  <a:tcPr>
                    <a:solidFill>
                      <a:srgbClr val="FFFFFF"/>
                    </a:solidFill>
                  </a:tcPr>
                </a:tc>
                <a:tc>
                  <a:txBody>
                    <a:bodyPr/>
                    <a:lstStyle/>
                    <a:p>
                      <a:r>
                        <a:rPr sz="900" b="0">
                          <a:solidFill>
                            <a:srgbClr val="000000"/>
                          </a:solidFill>
                          <a:latin typeface="Arial"/>
                        </a:rPr>
                        <a:t>+34.7</a:t>
                      </a:r>
                    </a:p>
                  </a:txBody>
                  <a:tcPr>
                    <a:solidFill>
                      <a:srgbClr val="FFFFFF"/>
                    </a:solidFill>
                  </a:tcPr>
                </a:tc>
              </a:tr>
              <a:tr h="294640">
                <a:tc>
                  <a:txBody>
                    <a:bodyPr/>
                    <a:lstStyle/>
                    <a:p>
                      <a:r>
                        <a:rPr sz="900" b="0">
                          <a:solidFill>
                            <a:srgbClr val="000000"/>
                          </a:solidFill>
                          <a:latin typeface="Arial"/>
                        </a:rPr>
                        <a:t>Exports (USD bn)</a:t>
                      </a:r>
                    </a:p>
                  </a:txBody>
                  <a:tcPr>
                    <a:solidFill>
                      <a:srgbClr val="FFFFFF"/>
                    </a:solidFill>
                  </a:tcPr>
                </a:tc>
                <a:tc>
                  <a:txBody>
                    <a:bodyPr/>
                    <a:lstStyle/>
                    <a:p>
                      <a:r>
                        <a:rPr sz="900" b="0">
                          <a:solidFill>
                            <a:srgbClr val="000000"/>
                          </a:solidFill>
                          <a:latin typeface="Arial"/>
                        </a:rPr>
                        <a:t>472.9</a:t>
                      </a:r>
                    </a:p>
                  </a:txBody>
                  <a:tcPr>
                    <a:solidFill>
                      <a:srgbClr val="FFFFFF"/>
                    </a:solidFill>
                  </a:tcPr>
                </a:tc>
                <a:tc>
                  <a:txBody>
                    <a:bodyPr/>
                    <a:lstStyle/>
                    <a:p>
                      <a:r>
                        <a:rPr sz="900" b="0">
                          <a:solidFill>
                            <a:srgbClr val="000000"/>
                          </a:solidFill>
                          <a:latin typeface="Arial"/>
                        </a:rPr>
                        <a:t>54.8</a:t>
                      </a:r>
                    </a:p>
                  </a:txBody>
                  <a:tcPr>
                    <a:solidFill>
                      <a:srgbClr val="FFFFFF"/>
                    </a:solidFill>
                  </a:tcPr>
                </a:tc>
                <a:tc>
                  <a:txBody>
                    <a:bodyPr/>
                    <a:lstStyle/>
                    <a:p>
                      <a:r>
                        <a:rPr sz="900" b="0">
                          <a:solidFill>
                            <a:srgbClr val="000000"/>
                          </a:solidFill>
                          <a:latin typeface="Arial"/>
                        </a:rPr>
                        <a:t>374.3</a:t>
                      </a:r>
                    </a:p>
                  </a:txBody>
                  <a:tcPr>
                    <a:solidFill>
                      <a:srgbClr val="FFFFFF"/>
                    </a:solidFill>
                  </a:tcPr>
                </a:tc>
                <a:tc>
                  <a:txBody>
                    <a:bodyPr/>
                    <a:lstStyle/>
                    <a:p>
                      <a:r>
                        <a:rPr sz="900" b="0">
                          <a:solidFill>
                            <a:srgbClr val="000000"/>
                          </a:solidFill>
                          <a:latin typeface="Arial"/>
                        </a:rPr>
                        <a:t>+22.7</a:t>
                      </a:r>
                    </a:p>
                  </a:txBody>
                  <a:tcPr>
                    <a:solidFill>
                      <a:srgbClr val="FFFFFF"/>
                    </a:solidFill>
                  </a:tcPr>
                </a:tc>
              </a:tr>
              <a:tr h="294640">
                <a:tc>
                  <a:txBody>
                    <a:bodyPr/>
                    <a:lstStyle/>
                    <a:p>
                      <a:r>
                        <a:rPr sz="900" b="0">
                          <a:solidFill>
                            <a:srgbClr val="000000"/>
                          </a:solidFill>
                          <a:latin typeface="Arial"/>
                        </a:rPr>
                        <a:t>Trade surplus/(deficit) (USD bn)</a:t>
                      </a:r>
                    </a:p>
                  </a:txBody>
                  <a:tcPr>
                    <a:solidFill>
                      <a:srgbClr val="FFFFFF"/>
                    </a:solidFill>
                  </a:tcPr>
                </a:tc>
                <a:tc>
                  <a:txBody>
                    <a:bodyPr/>
                    <a:lstStyle/>
                    <a:p>
                      <a:r>
                        <a:rPr sz="900" b="0">
                          <a:solidFill>
                            <a:srgbClr val="000000"/>
                          </a:solidFill>
                          <a:latin typeface="Arial"/>
                        </a:rPr>
                        <a:t>19.2</a:t>
                      </a:r>
                    </a:p>
                  </a:txBody>
                  <a:tcPr>
                    <a:solidFill>
                      <a:srgbClr val="FFFFFF"/>
                    </a:solidFill>
                  </a:tcPr>
                </a:tc>
                <a:tc>
                  <a:txBody>
                    <a:bodyPr/>
                    <a:lstStyle/>
                    <a:p>
                      <a:r>
                        <a:rPr sz="900" b="0">
                          <a:solidFill>
                            <a:srgbClr val="000000"/>
                          </a:solidFill>
                          <a:latin typeface="Arial"/>
                        </a:rPr>
                        <a:t>-1.1</a:t>
                      </a:r>
                    </a:p>
                  </a:txBody>
                  <a:tcPr>
                    <a:solidFill>
                      <a:srgbClr val="FFFFFF"/>
                    </a:solidFill>
                  </a:tcPr>
                </a:tc>
                <a:tc>
                  <a:txBody>
                    <a:bodyPr/>
                    <a:lstStyle/>
                    <a:p>
                      <a:r>
                        <a:rPr sz="900" b="0">
                          <a:solidFill>
                            <a:srgbClr val="000000"/>
                          </a:solidFill>
                          <a:latin typeface="Arial"/>
                        </a:rPr>
                        <a:t>-20.0</a:t>
                      </a:r>
                    </a:p>
                  </a:txBody>
                  <a:tcPr>
                    <a:solidFill>
                      <a:srgbClr val="FFFFFF"/>
                    </a:solidFill>
                  </a:tcPr>
                </a:tc>
                <a:tc>
                  <a:txBody>
                    <a:bodyPr/>
                    <a:lstStyle/>
                    <a:p>
                      <a:r>
                        <a:rPr sz="900" b="0">
                          <a:solidFill>
                            <a:srgbClr val="000000"/>
                          </a:solidFill>
                          <a:latin typeface="Arial"/>
                        </a:rPr>
                        <a:t>n/a</a:t>
                      </a:r>
                    </a:p>
                  </a:txBody>
                  <a:tcPr>
                    <a:solidFill>
                      <a:srgbClr val="FFFFFF"/>
                    </a:solidFill>
                  </a:tcPr>
                </a:tc>
              </a:tr>
              <a:tr h="294640">
                <a:tc>
                  <a:txBody>
                    <a:bodyPr/>
                    <a:lstStyle/>
                    <a:p>
                      <a:r>
                        <a:rPr sz="900" b="0">
                          <a:solidFill>
                            <a:srgbClr val="000000"/>
                          </a:solidFill>
                          <a:latin typeface="Arial"/>
                        </a:rPr>
                        <a:t>Exchange rate (USD/VND)</a:t>
                      </a:r>
                    </a:p>
                  </a:txBody>
                  <a:tcPr>
                    <a:solidFill>
                      <a:srgbClr val="FFFFFF"/>
                    </a:solidFill>
                  </a:tcPr>
                </a:tc>
                <a:tc>
                  <a:txBody>
                    <a:bodyPr/>
                    <a:lstStyle/>
                    <a:p>
                      <a:r>
                        <a:rPr sz="900" b="0">
                          <a:solidFill>
                            <a:srgbClr val="000000"/>
                          </a:solidFill>
                          <a:latin typeface="Arial"/>
                        </a:rPr>
                        <a:t>25,880</a:t>
                      </a:r>
                    </a:p>
                  </a:txBody>
                  <a:tcPr>
                    <a:solidFill>
                      <a:srgbClr val="FFFFFF"/>
                    </a:solidFill>
                  </a:tcPr>
                </a:tc>
                <a:tc>
                  <a:txBody>
                    <a:bodyPr/>
                    <a:lstStyle/>
                    <a:p>
                      <a:r>
                        <a:rPr sz="900" b="0">
                          <a:solidFill>
                            <a:srgbClr val="000000"/>
                          </a:solidFill>
                          <a:latin typeface="Arial"/>
                        </a:rPr>
                        <a:t>26,054</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-1.4</a:t>
                      </a:r>
                    </a:p>
                  </a:txBody>
                  <a:tcPr>
                    <a:solidFill>
                      <a:srgbClr val="FFFFFF"/>
                    </a:solidFill>
                  </a:tcPr>
                </a:tc>
              </a:tr>
              <a:tr h="294640">
                <a:tc>
                  <a:txBody>
                    <a:bodyPr/>
                    <a:lstStyle/>
                    <a:p>
                      <a:r>
                        <a:rPr sz="900" b="0">
                          <a:solidFill>
                            <a:srgbClr val="000000"/>
                          </a:solidFill>
                          <a:latin typeface="Arial"/>
                        </a:rPr>
                        <a:t>Credit growth YTD (%)</a:t>
                      </a:r>
                    </a:p>
                  </a:txBody>
                  <a:tcPr>
                    <a:solidFill>
                      <a:srgbClr val="FFFFFF"/>
                    </a:solidFill>
                  </a:tcPr>
                </a:tc>
                <a:tc>
                  <a:txBody>
                    <a:bodyPr/>
                    <a:lstStyle/>
                    <a:p>
                      <a:r>
                        <a:rPr sz="900" b="0">
                          <a:solidFill>
                            <a:srgbClr val="000000"/>
                          </a:solidFill>
                          <a:latin typeface="Arial"/>
                        </a:rPr>
                        <a:t>17.9</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8.4</a:t>
                      </a:r>
                    </a:p>
                  </a:txBody>
                  <a:tcPr>
                    <a:solidFill>
                      <a:srgbClr val="FFFFFF"/>
                    </a:solidFill>
                  </a:tcPr>
                </a:tc>
                <a:tc>
                  <a:txBody>
                    <a:bodyPr/>
                    <a:lstStyle/>
                    <a:p>
                      <a:r>
                        <a:rPr sz="900" b="0">
                          <a:solidFill>
                            <a:srgbClr val="000000"/>
                          </a:solidFill>
                          <a:latin typeface="Arial"/>
                        </a:rPr>
                        <a:t>n/a</a:t>
                      </a:r>
                    </a:p>
                  </a:txBody>
                  <a:tcPr>
                    <a:solidFill>
                      <a:srgbClr val="FFFFFF"/>
                    </a:solidFill>
                  </a:tcPr>
                </a:tc>
              </a:tr>
              <a:tr h="294640">
                <a:tc>
                  <a:txBody>
                    <a:bodyPr/>
                    <a:lstStyle/>
                    <a:p>
                      <a:r>
                        <a:rPr sz="900" b="0">
                          <a:solidFill>
                            <a:srgbClr val="000000"/>
                          </a:solidFill>
                          <a:latin typeface="Arial"/>
                        </a:rPr>
                        <a:t>Deposit growth YTD (%)</a:t>
                      </a:r>
                    </a:p>
                  </a:txBody>
                  <a:tcPr>
                    <a:solidFill>
                      <a:srgbClr val="FFFFFF"/>
                    </a:solidFill>
                  </a:tcPr>
                </a:tc>
                <a:tc>
                  <a:txBody>
                    <a:bodyPr/>
                    <a:lstStyle/>
                    <a:p>
                      <a:r>
                        <a:rPr sz="900" b="0">
                          <a:solidFill>
                            <a:srgbClr val="000000"/>
                          </a:solidFill>
                          <a:latin typeface="Arial"/>
                        </a:rPr>
                        <a:t>14.1</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7.3</a:t>
                      </a:r>
                    </a:p>
                  </a:txBody>
                  <a:tcPr>
                    <a:solidFill>
                      <a:srgbClr val="FFFFFF"/>
                    </a:solidFill>
                  </a:tcPr>
                </a:tc>
                <a:tc>
                  <a:txBody>
                    <a:bodyPr/>
                    <a:lstStyle/>
                    <a:p>
                      <a:r>
                        <a:rPr sz="900" b="0">
                          <a:solidFill>
                            <a:srgbClr val="000000"/>
                          </a:solidFill>
                          <a:latin typeface="Arial"/>
                        </a:rPr>
                        <a:t>n/a</a:t>
                      </a:r>
                    </a:p>
                  </a:txBody>
                  <a:tcPr>
                    <a:solidFill>
                      <a:srgbClr val="FFFFFF"/>
                    </a:solidFill>
                  </a:tcPr>
                </a:tc>
              </a:tr>
              <a:tr h="294640">
                <a:tc>
                  <a:txBody>
                    <a:bodyPr/>
                    <a:lstStyle/>
                    <a:p>
                      <a:r>
                        <a:rPr sz="900" b="0">
                          <a:solidFill>
                            <a:srgbClr val="000000"/>
                          </a:solidFill>
                          <a:latin typeface="Arial"/>
                        </a:rPr>
                        <a:t>Real retail sales YoY YTD (%)</a:t>
                      </a:r>
                    </a:p>
                  </a:txBody>
                  <a:tcPr>
                    <a:solidFill>
                      <a:srgbClr val="FFFFFF"/>
                    </a:solidFill>
                  </a:tcPr>
                </a:tc>
                <a:tc>
                  <a:txBody>
                    <a:bodyPr/>
                    <a:lstStyle/>
                    <a:p>
                      <a:r>
                        <a:rPr sz="900" b="0">
                          <a:solidFill>
                            <a:srgbClr val="000000"/>
                          </a:solidFill>
                          <a:latin typeface="Arial"/>
                        </a:rPr>
                        <a:t>6.7</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7.5</a:t>
                      </a:r>
                    </a:p>
                  </a:txBody>
                  <a:tcPr>
                    <a:solidFill>
                      <a:srgbClr val="FFFFFF"/>
                    </a:solidFill>
                  </a:tcPr>
                </a:tc>
                <a:tc>
                  <a:txBody>
                    <a:bodyPr/>
                    <a:lstStyle/>
                    <a:p>
                      <a:r>
                        <a:rPr sz="900" b="0">
                          <a:solidFill>
                            <a:srgbClr val="000000"/>
                          </a:solidFill>
                          <a:latin typeface="Arial"/>
                        </a:rPr>
                        <a:t>n/a</a:t>
                      </a:r>
                    </a:p>
                  </a:txBody>
                  <a:tcPr>
                    <a:solidFill>
                      <a:srgbClr val="FFFFFF"/>
                    </a:solidFill>
                  </a:tcPr>
                </a:tc>
              </a:tr>
              <a:tr h="294640">
                <a:tc>
                  <a:txBody>
                    <a:bodyPr/>
                    <a:lstStyle/>
                    <a:p>
                      <a:r>
                        <a:rPr sz="900" b="0">
                          <a:solidFill>
                            <a:srgbClr val="000000"/>
                          </a:solidFill>
                          <a:latin typeface="Arial"/>
                        </a:rPr>
                        <a:t>Computers &amp; electronics exports YoY YTD (%)</a:t>
                      </a:r>
                    </a:p>
                  </a:txBody>
                  <a:tcPr>
                    <a:solidFill>
                      <a:srgbClr val="FFFFFF"/>
                    </a:solidFill>
                  </a:tcPr>
                </a:tc>
                <a:tc>
                  <a:txBody>
                    <a:bodyPr/>
                    <a:lstStyle/>
                    <a:p>
                      <a:r>
                        <a:rPr sz="900" b="0">
                          <a:solidFill>
                            <a:srgbClr val="000000"/>
                          </a:solidFill>
                          <a:latin typeface="Arial"/>
                        </a:rPr>
                        <a:t>48.4</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50.1</a:t>
                      </a:r>
                    </a:p>
                  </a:txBody>
                  <a:tcPr>
                    <a:solidFill>
                      <a:srgbClr val="FFFFFF"/>
                    </a:solidFill>
                  </a:tcPr>
                </a:tc>
                <a:tc>
                  <a:txBody>
                    <a:bodyPr/>
                    <a:lstStyle/>
                    <a:p>
                      <a:r>
                        <a:rPr sz="900" b="0">
                          <a:solidFill>
                            <a:srgbClr val="000000"/>
                          </a:solidFill>
                          <a:latin typeface="Arial"/>
                        </a:rPr>
                        <a:t>n/a</a:t>
                      </a:r>
                    </a:p>
                  </a:txBody>
                  <a:tcPr>
                    <a:solidFill>
                      <a:srgbClr val="FFFFFF"/>
                    </a:solidFill>
                  </a:tcPr>
                </a:tc>
              </a:tr>
              <a:tr h="294640">
                <a:tc>
                  <a:txBody>
                    <a:bodyPr/>
                    <a:lstStyle/>
                    <a:p>
                      <a:r>
                        <a:rPr sz="900" b="0">
                          <a:solidFill>
                            <a:srgbClr val="000000"/>
                          </a:solidFill>
                          <a:latin typeface="Arial"/>
                        </a:rPr>
                        <a:t>Phones &amp; components exports YoY YTD (%)</a:t>
                      </a:r>
                    </a:p>
                  </a:txBody>
                  <a:tcPr>
                    <a:solidFill>
                      <a:srgbClr val="FFFFFF"/>
                    </a:solidFill>
                  </a:tcPr>
                </a:tc>
                <a:tc>
                  <a:txBody>
                    <a:bodyPr/>
                    <a:lstStyle/>
                    <a:p>
                      <a:r>
                        <a:rPr sz="900" b="0">
                          <a:solidFill>
                            <a:srgbClr val="000000"/>
                          </a:solidFill>
                          <a:latin typeface="Arial"/>
                        </a:rPr>
                        <a:t>4.8</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19.4</a:t>
                      </a:r>
                    </a:p>
                  </a:txBody>
                  <a:tcPr>
                    <a:solidFill>
                      <a:srgbClr val="FFFFFF"/>
                    </a:solidFill>
                  </a:tcPr>
                </a:tc>
                <a:tc>
                  <a:txBody>
                    <a:bodyPr/>
                    <a:lstStyle/>
                    <a:p>
                      <a:r>
                        <a:rPr sz="900" b="0">
                          <a:solidFill>
                            <a:srgbClr val="000000"/>
                          </a:solidFill>
                          <a:latin typeface="Arial"/>
                        </a:rPr>
                        <a:t>n/a</a:t>
                      </a:r>
                    </a:p>
                  </a:txBody>
                  <a:tcPr>
                    <a:solidFill>
                      <a:srgbClr val="FFFFFF"/>
                    </a:solidFill>
                  </a:tcPr>
                </a:tc>
              </a:tr>
              <a:tr h="294640">
                <a:tc>
                  <a:txBody>
                    <a:bodyPr/>
                    <a:lstStyle/>
                    <a:p>
                      <a:r>
                        <a:rPr sz="900" b="0">
                          <a:solidFill>
                            <a:srgbClr val="000000"/>
                          </a:solidFill>
                          <a:latin typeface="Arial"/>
                        </a:rPr>
                        <a:t>Tech share of total exports (%)</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38.6</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n/a</a:t>
                      </a:r>
                    </a:p>
                  </a:txBody>
                  <a:tcPr>
                    <a:solidFill>
                      <a:srgbClr val="FFFFFF"/>
                    </a:solidFill>
                  </a:tcPr>
                </a:tc>
              </a:tr>
              <a:tr h="294640">
                <a:tc>
                  <a:txBody>
                    <a:bodyPr/>
                    <a:lstStyle/>
                    <a:p>
                      <a:r>
                        <a:rPr sz="900" b="0">
                          <a:solidFill>
                            <a:srgbClr val="000000"/>
                          </a:solidFill>
                          <a:latin typeface="Arial"/>
                        </a:rPr>
                        <a:t>Nominal GDP, latest full year (USD bn)</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n/a</a:t>
                      </a:r>
                    </a:p>
                  </a:txBody>
                  <a:tcPr>
                    <a:solidFill>
                      <a:srgbClr val="FFFFFF"/>
                    </a:solidFill>
                  </a:tcPr>
                </a:tc>
                <a:tc>
                  <a:txBody>
                    <a:bodyPr/>
                    <a:lstStyle/>
                    <a:p>
                      <a:r>
                        <a:rPr sz="900" b="0">
                          <a:solidFill>
                            <a:srgbClr val="000000"/>
                          </a:solidFill>
                          <a:latin typeface="Arial"/>
                        </a:rPr>
                        <a:t>514.0</a:t>
                      </a:r>
                    </a:p>
                  </a:txBody>
                  <a:tcPr>
                    <a:solidFill>
                      <a:srgbClr val="FFFFFF"/>
                    </a:solidFill>
                  </a:tcPr>
                </a:tc>
                <a:tc>
                  <a:txBody>
                    <a:bodyPr/>
                    <a:lstStyle/>
                    <a:p>
                      <a:r>
                        <a:rPr sz="900" b="0">
                          <a:solidFill>
                            <a:srgbClr val="000000"/>
                          </a:solidFill>
                          <a:latin typeface="Arial"/>
                        </a:rPr>
                        <a:t>+7.9</a:t>
                      </a:r>
                    </a:p>
                  </a:txBody>
                  <a:tcPr>
                    <a:solidFill>
                      <a:srgbClr val="FFFFFF"/>
                    </a:solidFill>
                  </a:tcPr>
                </a:tc>
              </a:tr>
            </a:tbl>
          </a:graphicData>
        </a:graphic>
      </p:graphicFrame>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Foreign direct investment</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11185855" cy="4480560"/>
        </p:xfrm>
        <a:graphic>
          <a:graphicData uri="http://schemas.openxmlformats.org/drawingml/2006/chart">
            <c:chart xmlns:c="http://schemas.openxmlformats.org/drawingml/2006/chart" r:id="rId3"/>
          </a:graphicData>
        </a:graphic>
      </p:graphicFrame>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Inflation</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5455767" cy="4480560"/>
        </p:xfrm>
        <a:graphic>
          <a:graphicData uri="http://schemas.openxmlformats.org/drawingml/2006/chart">
            <c:chart xmlns:c="http://schemas.openxmlformats.org/drawingml/2006/chart" r:id="rId3"/>
          </a:graphicData>
        </a:graphic>
      </p:graphicFrame>
      <p:graphicFrame>
        <p:nvGraphicFramePr>
          <p:cNvPr id="7" name="Chart 6"/>
          <p:cNvGraphicFramePr>
            <a:graphicFrameLocks noGrp="1"/>
          </p:cNvGraphicFramePr>
          <p:nvPr/>
        </p:nvGraphicFramePr>
        <p:xfrm>
          <a:off x="6233007" y="1234440"/>
          <a:ext cx="5455767" cy="4480560"/>
        </p:xfrm>
        <a:graphic>
          <a:graphicData uri="http://schemas.openxmlformats.org/drawingml/2006/chart">
            <c:chart xmlns:c="http://schemas.openxmlformats.org/drawingml/2006/chart" r:id="rId4"/>
          </a:graphicData>
        </a:graphic>
      </p:graphicFrame>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Indicator scorecard</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Table 5"/>
          <p:cNvGraphicFramePr>
            <a:graphicFrameLocks noGrp="1"/>
          </p:cNvGraphicFramePr>
          <p:nvPr/>
        </p:nvGraphicFramePr>
        <p:xfrm>
          <a:off x="502920" y="1188720"/>
          <a:ext cx="11185855" cy="5120640"/>
        </p:xfrm>
        <a:graphic>
          <a:graphicData uri="http://schemas.openxmlformats.org/drawingml/2006/table">
            <a:tbl>
              <a:tblPr firstRow="1">
                <a:tableStyleId>{5C22544A-7EE6-4342-B048-85BDC9FD1C3A}</a:tableStyleId>
              </a:tblPr>
              <a:tblGrid>
                <a:gridCol w="1864309"/>
                <a:gridCol w="1864309"/>
                <a:gridCol w="1864309"/>
                <a:gridCol w="1864309"/>
                <a:gridCol w="1864309"/>
                <a:gridCol w="1864310"/>
              </a:tblGrid>
              <a:tr h="284480">
                <a:tc>
                  <a:txBody>
                    <a:bodyPr/>
                    <a:lstStyle/>
                    <a:p>
                      <a:r>
                        <a:rPr sz="1100" b="1">
                          <a:solidFill>
                            <a:srgbClr val="8E0100"/>
                          </a:solidFill>
                          <a:latin typeface="Arial"/>
                        </a:rPr>
                        <a:t>Indicator</a:t>
                      </a:r>
                    </a:p>
                  </a:txBody>
                  <a:tcPr>
                    <a:solidFill>
                      <a:srgbClr val="FFFFFF"/>
                    </a:solidFill>
                  </a:tcPr>
                </a:tc>
                <a:tc>
                  <a:txBody>
                    <a:bodyPr/>
                    <a:lstStyle/>
                    <a:p>
                      <a:r>
                        <a:rPr sz="1100" b="1">
                          <a:solidFill>
                            <a:srgbClr val="8E0100"/>
                          </a:solidFill>
                          <a:latin typeface="Arial"/>
                        </a:rPr>
                        <a:t>Latest</a:t>
                      </a:r>
                    </a:p>
                  </a:txBody>
                  <a:tcPr>
                    <a:solidFill>
                      <a:srgbClr val="FFFFFF"/>
                    </a:solidFill>
                  </a:tcPr>
                </a:tc>
                <a:tc>
                  <a:txBody>
                    <a:bodyPr/>
                    <a:lstStyle/>
                    <a:p>
                      <a:r>
                        <a:rPr sz="1100" b="1">
                          <a:solidFill>
                            <a:srgbClr val="8E0100"/>
                          </a:solidFill>
                          <a:latin typeface="Arial"/>
                        </a:rPr>
                        <a:t>Period</a:t>
                      </a:r>
                    </a:p>
                  </a:txBody>
                  <a:tcPr>
                    <a:solidFill>
                      <a:srgbClr val="FFFFFF"/>
                    </a:solidFill>
                  </a:tcPr>
                </a:tc>
                <a:tc>
                  <a:txBody>
                    <a:bodyPr/>
                    <a:lstStyle/>
                    <a:p>
                      <a:r>
                        <a:rPr sz="1100" b="1">
                          <a:solidFill>
                            <a:srgbClr val="8E0100"/>
                          </a:solidFill>
                          <a:latin typeface="Arial"/>
                        </a:rPr>
                        <a:t>12m outlook</a:t>
                      </a:r>
                    </a:p>
                  </a:txBody>
                  <a:tcPr>
                    <a:solidFill>
                      <a:srgbClr val="FFFFFF"/>
                    </a:solidFill>
                  </a:tcPr>
                </a:tc>
                <a:tc>
                  <a:txBody>
                    <a:bodyPr/>
                    <a:lstStyle/>
                    <a:p>
                      <a:r>
                        <a:rPr sz="1100" b="1">
                          <a:solidFill>
                            <a:srgbClr val="8E0100"/>
                          </a:solidFill>
                          <a:latin typeface="Arial"/>
                        </a:rPr>
                        <a:t>Grade</a:t>
                      </a:r>
                    </a:p>
                  </a:txBody>
                  <a:tcPr>
                    <a:solidFill>
                      <a:srgbClr val="FFFFFF"/>
                    </a:solidFill>
                  </a:tcPr>
                </a:tc>
                <a:tc>
                  <a:txBody>
                    <a:bodyPr/>
                    <a:lstStyle/>
                    <a:p>
                      <a:r>
                        <a:rPr sz="1100" b="1">
                          <a:solidFill>
                            <a:srgbClr val="8E0100"/>
                          </a:solidFill>
                          <a:latin typeface="Arial"/>
                        </a:rPr>
                        <a:t>MASE</a:t>
                      </a:r>
                    </a:p>
                  </a:txBody>
                  <a:tcPr>
                    <a:solidFill>
                      <a:srgbClr val="FFFFFF"/>
                    </a:solidFill>
                  </a:tcPr>
                </a:tc>
              </a:tr>
              <a:tr h="284480">
                <a:tc>
                  <a:txBody>
                    <a:bodyPr/>
                    <a:lstStyle/>
                    <a:p>
                      <a:r>
                        <a:rPr sz="1000" b="0">
                          <a:solidFill>
                            <a:srgbClr val="000000"/>
                          </a:solidFill>
                          <a:latin typeface="Arial"/>
                        </a:rPr>
                        <a:t>Industrial Production YoY YTD</a:t>
                      </a:r>
                    </a:p>
                  </a:txBody>
                  <a:tcPr>
                    <a:solidFill>
                      <a:srgbClr val="FFFFFF"/>
                    </a:solidFill>
                  </a:tcPr>
                </a:tc>
                <a:tc>
                  <a:txBody>
                    <a:bodyPr/>
                    <a:lstStyle/>
                    <a:p>
                      <a:r>
                        <a:rPr sz="1000" b="0">
                          <a:solidFill>
                            <a:srgbClr val="000000"/>
                          </a:solidFill>
                          <a:latin typeface="Arial"/>
                        </a:rPr>
                        <a:t>11.1%</a:t>
                      </a:r>
                    </a:p>
                  </a:txBody>
                  <a:tcPr>
                    <a:solidFill>
                      <a:srgbClr val="FFFFFF"/>
                    </a:solidFill>
                  </a:tcPr>
                </a:tc>
                <a:tc>
                  <a:txBody>
                    <a:bodyPr/>
                    <a:lstStyle/>
                    <a:p>
                      <a:r>
                        <a:rPr sz="1000" b="0">
                          <a:solidFill>
                            <a:srgbClr val="000000"/>
                          </a:solidFill>
                          <a:latin typeface="Arial"/>
                        </a:rPr>
                        <a:t>Aug 2026</a:t>
                      </a:r>
                    </a:p>
                  </a:txBody>
                  <a:tcPr>
                    <a:solidFill>
                      <a:srgbClr val="FFFFFF"/>
                    </a:solidFill>
                  </a:tcPr>
                </a:tc>
                <a:tc>
                  <a:txBody>
                    <a:bodyPr/>
                    <a:lstStyle/>
                    <a:p>
                      <a:r>
                        <a:rPr sz="1000" b="0">
                          <a:solidFill>
                            <a:srgbClr val="000000"/>
                          </a:solidFill>
                          <a:latin typeface="Arial"/>
                        </a:rPr>
                        <a:t>9.4%</a:t>
                      </a:r>
                    </a:p>
                  </a:txBody>
                  <a:tcPr>
                    <a:solidFill>
                      <a:srgbClr val="FFFFFF"/>
                    </a:solidFill>
                  </a:tcPr>
                </a:tc>
                <a:tc>
                  <a:txBody>
                    <a:bodyPr/>
                    <a:lstStyle/>
                    <a:p>
                      <a:r>
                        <a:rPr sz="1000" b="0">
                          <a:solidFill>
                            <a:srgbClr val="000000"/>
                          </a:solidFill>
                          <a:latin typeface="Arial"/>
                        </a:rPr>
                        <a:t>moderate</a:t>
                      </a:r>
                    </a:p>
                  </a:txBody>
                  <a:tcPr>
                    <a:solidFill>
                      <a:srgbClr val="FFFFFF"/>
                    </a:solidFill>
                  </a:tcPr>
                </a:tc>
                <a:tc>
                  <a:txBody>
                    <a:bodyPr/>
                    <a:lstStyle/>
                    <a:p>
                      <a:r>
                        <a:rPr sz="1000" b="0">
                          <a:solidFill>
                            <a:srgbClr val="000000"/>
                          </a:solidFill>
                          <a:latin typeface="Arial"/>
                        </a:rPr>
                        <a:t>1.06</a:t>
                      </a:r>
                    </a:p>
                  </a:txBody>
                  <a:tcPr>
                    <a:solidFill>
                      <a:srgbClr val="FFFFFF"/>
                    </a:solidFill>
                  </a:tcPr>
                </a:tc>
              </a:tr>
              <a:tr h="284480">
                <a:tc>
                  <a:txBody>
                    <a:bodyPr/>
                    <a:lstStyle/>
                    <a:p>
                      <a:r>
                        <a:rPr sz="1000" b="0">
                          <a:solidFill>
                            <a:srgbClr val="000000"/>
                          </a:solidFill>
                          <a:latin typeface="Arial"/>
                        </a:rPr>
                        <a:t>Electricity Production YoY YTD</a:t>
                      </a:r>
                    </a:p>
                  </a:txBody>
                  <a:tcPr>
                    <a:solidFill>
                      <a:srgbClr val="FFFFFF"/>
                    </a:solidFill>
                  </a:tcPr>
                </a:tc>
                <a:tc>
                  <a:txBody>
                    <a:bodyPr/>
                    <a:lstStyle/>
                    <a:p>
                      <a:r>
                        <a:rPr sz="1000" b="0">
                          <a:solidFill>
                            <a:srgbClr val="000000"/>
                          </a:solidFill>
                          <a:latin typeface="Arial"/>
                        </a:rPr>
                        <a:t>2.7%</a:t>
                      </a:r>
                    </a:p>
                  </a:txBody>
                  <a:tcPr>
                    <a:solidFill>
                      <a:srgbClr val="FFFFFF"/>
                    </a:solidFill>
                  </a:tcPr>
                </a:tc>
                <a:tc>
                  <a:txBody>
                    <a:bodyPr/>
                    <a:lstStyle/>
                    <a:p>
                      <a:r>
                        <a:rPr sz="1000" b="0">
                          <a:solidFill>
                            <a:srgbClr val="000000"/>
                          </a:solidFill>
                          <a:latin typeface="Arial"/>
                        </a:rPr>
                        <a:t>Jul 2026</a:t>
                      </a:r>
                    </a:p>
                  </a:txBody>
                  <a:tcPr>
                    <a:solidFill>
                      <a:srgbClr val="FFFFFF"/>
                    </a:solidFill>
                  </a:tcPr>
                </a:tc>
                <a:tc>
                  <a:txBody>
                    <a:bodyPr/>
                    <a:lstStyle/>
                    <a:p>
                      <a:r>
                        <a:rPr sz="1000" b="0">
                          <a:solidFill>
                            <a:srgbClr val="000000"/>
                          </a:solidFill>
                          <a:latin typeface="Arial"/>
                        </a:rPr>
                        <a:t>5.9%</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0.41</a:t>
                      </a:r>
                    </a:p>
                  </a:txBody>
                  <a:tcPr>
                    <a:solidFill>
                      <a:srgbClr val="FFFFFF"/>
                    </a:solidFill>
                  </a:tcPr>
                </a:tc>
              </a:tr>
              <a:tr h="284480">
                <a:tc>
                  <a:txBody>
                    <a:bodyPr/>
                    <a:lstStyle/>
                    <a:p>
                      <a:r>
                        <a:rPr sz="1000" b="0">
                          <a:solidFill>
                            <a:srgbClr val="000000"/>
                          </a:solidFill>
                          <a:latin typeface="Arial"/>
                        </a:rPr>
                        <a:t>Retail Sales YoY YTD</a:t>
                      </a:r>
                    </a:p>
                  </a:txBody>
                  <a:tcPr>
                    <a:solidFill>
                      <a:srgbClr val="FFFFFF"/>
                    </a:solidFill>
                  </a:tcPr>
                </a:tc>
                <a:tc>
                  <a:txBody>
                    <a:bodyPr/>
                    <a:lstStyle/>
                    <a:p>
                      <a:r>
                        <a:rPr sz="1000" b="0">
                          <a:solidFill>
                            <a:srgbClr val="000000"/>
                          </a:solidFill>
                          <a:latin typeface="Arial"/>
                        </a:rPr>
                        <a:t>12.2%</a:t>
                      </a:r>
                    </a:p>
                  </a:txBody>
                  <a:tcPr>
                    <a:solidFill>
                      <a:srgbClr val="FFFFFF"/>
                    </a:solidFill>
                  </a:tcPr>
                </a:tc>
                <a:tc>
                  <a:txBody>
                    <a:bodyPr/>
                    <a:lstStyle/>
                    <a:p>
                      <a:r>
                        <a:rPr sz="1000" b="0">
                          <a:solidFill>
                            <a:srgbClr val="000000"/>
                          </a:solidFill>
                          <a:latin typeface="Arial"/>
                        </a:rPr>
                        <a:t>Aug 2026</a:t>
                      </a:r>
                    </a:p>
                  </a:txBody>
                  <a:tcPr>
                    <a:solidFill>
                      <a:srgbClr val="FFFFFF"/>
                    </a:solidFill>
                  </a:tcPr>
                </a:tc>
                <a:tc>
                  <a:txBody>
                    <a:bodyPr/>
                    <a:lstStyle/>
                    <a:p>
                      <a:r>
                        <a:rPr sz="1000" b="0">
                          <a:solidFill>
                            <a:srgbClr val="000000"/>
                          </a:solidFill>
                          <a:latin typeface="Arial"/>
                        </a:rPr>
                        <a:t>13.7%</a:t>
                      </a:r>
                    </a:p>
                  </a:txBody>
                  <a:tcPr>
                    <a:solidFill>
                      <a:srgbClr val="FFFFFF"/>
                    </a:solidFill>
                  </a:tcPr>
                </a:tc>
                <a:tc>
                  <a:txBody>
                    <a:bodyPr/>
                    <a:lstStyle/>
                    <a:p>
                      <a:r>
                        <a:rPr sz="1000" b="0">
                          <a:solidFill>
                            <a:srgbClr val="000000"/>
                          </a:solidFill>
                          <a:latin typeface="Arial"/>
                        </a:rPr>
                        <a:t>moderate</a:t>
                      </a:r>
                    </a:p>
                  </a:txBody>
                  <a:tcPr>
                    <a:solidFill>
                      <a:srgbClr val="FFFFFF"/>
                    </a:solidFill>
                  </a:tcPr>
                </a:tc>
                <a:tc>
                  <a:txBody>
                    <a:bodyPr/>
                    <a:lstStyle/>
                    <a:p>
                      <a:r>
                        <a:rPr sz="1000" b="0">
                          <a:solidFill>
                            <a:srgbClr val="000000"/>
                          </a:solidFill>
                          <a:latin typeface="Arial"/>
                        </a:rPr>
                        <a:t>1.11</a:t>
                      </a:r>
                    </a:p>
                  </a:txBody>
                  <a:tcPr>
                    <a:solidFill>
                      <a:srgbClr val="FFFFFF"/>
                    </a:solidFill>
                  </a:tcPr>
                </a:tc>
              </a:tr>
              <a:tr h="284480">
                <a:tc>
                  <a:txBody>
                    <a:bodyPr/>
                    <a:lstStyle/>
                    <a:p>
                      <a:r>
                        <a:rPr sz="1000" b="0">
                          <a:solidFill>
                            <a:srgbClr val="000000"/>
                          </a:solidFill>
                          <a:latin typeface="Arial"/>
                        </a:rPr>
                        <a:t>Manufacturing Production YoY YTD</a:t>
                      </a:r>
                    </a:p>
                  </a:txBody>
                  <a:tcPr>
                    <a:solidFill>
                      <a:srgbClr val="FFFFFF"/>
                    </a:solidFill>
                  </a:tcPr>
                </a:tc>
                <a:tc>
                  <a:txBody>
                    <a:bodyPr/>
                    <a:lstStyle/>
                    <a:p>
                      <a:r>
                        <a:rPr sz="1000" b="0">
                          <a:solidFill>
                            <a:srgbClr val="000000"/>
                          </a:solidFill>
                          <a:latin typeface="Arial"/>
                        </a:rPr>
                        <a:t>11.5%</a:t>
                      </a:r>
                    </a:p>
                  </a:txBody>
                  <a:tcPr>
                    <a:solidFill>
                      <a:srgbClr val="FFFFFF"/>
                    </a:solidFill>
                  </a:tcPr>
                </a:tc>
                <a:tc>
                  <a:txBody>
                    <a:bodyPr/>
                    <a:lstStyle/>
                    <a:p>
                      <a:r>
                        <a:rPr sz="1000" b="0">
                          <a:solidFill>
                            <a:srgbClr val="000000"/>
                          </a:solidFill>
                          <a:latin typeface="Arial"/>
                        </a:rPr>
                        <a:t>Jul 2026</a:t>
                      </a:r>
                    </a:p>
                  </a:txBody>
                  <a:tcPr>
                    <a:solidFill>
                      <a:srgbClr val="FFFFFF"/>
                    </a:solidFill>
                  </a:tcPr>
                </a:tc>
                <a:tc>
                  <a:txBody>
                    <a:bodyPr/>
                    <a:lstStyle/>
                    <a:p>
                      <a:r>
                        <a:rPr sz="1000" b="0">
                          <a:solidFill>
                            <a:srgbClr val="000000"/>
                          </a:solidFill>
                          <a:latin typeface="Arial"/>
                        </a:rPr>
                        <a:t>11.3%</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0.93</a:t>
                      </a:r>
                    </a:p>
                  </a:txBody>
                  <a:tcPr>
                    <a:solidFill>
                      <a:srgbClr val="FFFFFF"/>
                    </a:solidFill>
                  </a:tcPr>
                </a:tc>
              </a:tr>
              <a:tr h="284480">
                <a:tc>
                  <a:txBody>
                    <a:bodyPr/>
                    <a:lstStyle/>
                    <a:p>
                      <a:r>
                        <a:rPr sz="1000" b="0">
                          <a:solidFill>
                            <a:srgbClr val="000000"/>
                          </a:solidFill>
                          <a:latin typeface="Arial"/>
                        </a:rPr>
                        <a:t>GDP Growth YoY</a:t>
                      </a:r>
                    </a:p>
                  </a:txBody>
                  <a:tcPr>
                    <a:solidFill>
                      <a:srgbClr val="FFFFFF"/>
                    </a:solidFill>
                  </a:tcPr>
                </a:tc>
                <a:tc>
                  <a:txBody>
                    <a:bodyPr/>
                    <a:lstStyle/>
                    <a:p>
                      <a:r>
                        <a:rPr sz="1000" b="0">
                          <a:solidFill>
                            <a:srgbClr val="000000"/>
                          </a:solidFill>
                          <a:latin typeface="Arial"/>
                        </a:rPr>
                        <a:t>8.4%</a:t>
                      </a:r>
                    </a:p>
                  </a:txBody>
                  <a:tcPr>
                    <a:solidFill>
                      <a:srgbClr val="FFFFFF"/>
                    </a:solidFill>
                  </a:tcPr>
                </a:tc>
                <a:tc>
                  <a:txBody>
                    <a:bodyPr/>
                    <a:lstStyle/>
                    <a:p>
                      <a:r>
                        <a:rPr sz="1000" b="0">
                          <a:solidFill>
                            <a:srgbClr val="000000"/>
                          </a:solidFill>
                          <a:latin typeface="Arial"/>
                        </a:rPr>
                        <a:t>Jun 2026</a:t>
                      </a:r>
                    </a:p>
                  </a:txBody>
                  <a:tcPr>
                    <a:solidFill>
                      <a:srgbClr val="FFFFFF"/>
                    </a:solidFill>
                  </a:tcPr>
                </a:tc>
                <a:tc>
                  <a:txBody>
                    <a:bodyPr/>
                    <a:lstStyle/>
                    <a:p>
                      <a:r>
                        <a:rPr sz="1000" b="0">
                          <a:solidFill>
                            <a:srgbClr val="000000"/>
                          </a:solidFill>
                          <a:latin typeface="Arial"/>
                        </a:rPr>
                        <a:t>8.4%</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0.91</a:t>
                      </a:r>
                    </a:p>
                  </a:txBody>
                  <a:tcPr>
                    <a:solidFill>
                      <a:srgbClr val="FFFFFF"/>
                    </a:solidFill>
                  </a:tcPr>
                </a:tc>
              </a:tr>
              <a:tr h="284480">
                <a:tc>
                  <a:txBody>
                    <a:bodyPr/>
                    <a:lstStyle/>
                    <a:p>
                      <a:r>
                        <a:rPr sz="1000" b="0">
                          <a:solidFill>
                            <a:srgbClr val="000000"/>
                          </a:solidFill>
                          <a:latin typeface="Arial"/>
                        </a:rPr>
                        <a:t>Exports YoY YTD</a:t>
                      </a:r>
                    </a:p>
                  </a:txBody>
                  <a:tcPr>
                    <a:solidFill>
                      <a:srgbClr val="FFFFFF"/>
                    </a:solidFill>
                  </a:tcPr>
                </a:tc>
                <a:tc>
                  <a:txBody>
                    <a:bodyPr/>
                    <a:lstStyle/>
                    <a:p>
                      <a:r>
                        <a:rPr sz="1000" b="0">
                          <a:solidFill>
                            <a:srgbClr val="000000"/>
                          </a:solidFill>
                          <a:latin typeface="Arial"/>
                        </a:rPr>
                        <a:t>22.7%</a:t>
                      </a:r>
                    </a:p>
                  </a:txBody>
                  <a:tcPr>
                    <a:solidFill>
                      <a:srgbClr val="FFFFFF"/>
                    </a:solidFill>
                  </a:tcPr>
                </a:tc>
                <a:tc>
                  <a:txBody>
                    <a:bodyPr/>
                    <a:lstStyle/>
                    <a:p>
                      <a:r>
                        <a:rPr sz="1000" b="0">
                          <a:solidFill>
                            <a:srgbClr val="000000"/>
                          </a:solidFill>
                          <a:latin typeface="Arial"/>
                        </a:rPr>
                        <a:t>Aug 2026</a:t>
                      </a:r>
                    </a:p>
                  </a:txBody>
                  <a:tcPr>
                    <a:solidFill>
                      <a:srgbClr val="FFFFFF"/>
                    </a:solidFill>
                  </a:tcPr>
                </a:tc>
                <a:tc>
                  <a:txBody>
                    <a:bodyPr/>
                    <a:lstStyle/>
                    <a:p>
                      <a:r>
                        <a:rPr sz="1000" b="0">
                          <a:solidFill>
                            <a:srgbClr val="000000"/>
                          </a:solidFill>
                          <a:latin typeface="Arial"/>
                        </a:rPr>
                        <a:t>19.2%</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0.98</a:t>
                      </a:r>
                    </a:p>
                  </a:txBody>
                  <a:tcPr>
                    <a:solidFill>
                      <a:srgbClr val="FFFFFF"/>
                    </a:solidFill>
                  </a:tcPr>
                </a:tc>
              </a:tr>
              <a:tr h="284480">
                <a:tc>
                  <a:txBody>
                    <a:bodyPr/>
                    <a:lstStyle/>
                    <a:p>
                      <a:r>
                        <a:rPr sz="1000" b="0">
                          <a:solidFill>
                            <a:srgbClr val="000000"/>
                          </a:solidFill>
                          <a:latin typeface="Arial"/>
                        </a:rPr>
                        <a:t>Balance of Trade</a:t>
                      </a:r>
                    </a:p>
                  </a:txBody>
                  <a:tcPr>
                    <a:solidFill>
                      <a:srgbClr val="FFFFFF"/>
                    </a:solidFill>
                  </a:tcPr>
                </a:tc>
                <a:tc>
                  <a:txBody>
                    <a:bodyPr/>
                    <a:lstStyle/>
                    <a:p>
                      <a:r>
                        <a:rPr sz="1000" b="0">
                          <a:solidFill>
                            <a:srgbClr val="000000"/>
                          </a:solidFill>
                          <a:latin typeface="Arial"/>
                        </a:rPr>
                        <a:t>-1.13B USD</a:t>
                      </a:r>
                    </a:p>
                  </a:txBody>
                  <a:tcPr>
                    <a:solidFill>
                      <a:srgbClr val="FFFFFF"/>
                    </a:solidFill>
                  </a:tcPr>
                </a:tc>
                <a:tc>
                  <a:txBody>
                    <a:bodyPr/>
                    <a:lstStyle/>
                    <a:p>
                      <a:r>
                        <a:rPr sz="1000" b="0">
                          <a:solidFill>
                            <a:srgbClr val="000000"/>
                          </a:solidFill>
                          <a:latin typeface="Arial"/>
                        </a:rPr>
                        <a:t>Aug 2026</a:t>
                      </a:r>
                    </a:p>
                  </a:txBody>
                  <a:tcPr>
                    <a:solidFill>
                      <a:srgbClr val="FFFFFF"/>
                    </a:solidFill>
                  </a:tcPr>
                </a:tc>
                <a:tc>
                  <a:txBody>
                    <a:bodyPr/>
                    <a:lstStyle/>
                    <a:p>
                      <a:r>
                        <a:rPr sz="1000" b="0">
                          <a:solidFill>
                            <a:srgbClr val="000000"/>
                          </a:solidFill>
                          <a:latin typeface="Arial"/>
                        </a:rPr>
                        <a:t>-1.65B USD</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0.62</a:t>
                      </a:r>
                    </a:p>
                  </a:txBody>
                  <a:tcPr>
                    <a:solidFill>
                      <a:srgbClr val="FFFFFF"/>
                    </a:solidFill>
                  </a:tcPr>
                </a:tc>
              </a:tr>
              <a:tr h="284480">
                <a:tc>
                  <a:txBody>
                    <a:bodyPr/>
                    <a:lstStyle/>
                    <a:p>
                      <a:r>
                        <a:rPr sz="1000" b="0">
                          <a:solidFill>
                            <a:srgbClr val="000000"/>
                          </a:solidFill>
                          <a:latin typeface="Arial"/>
                        </a:rPr>
                        <a:t>Imports YoY YTD</a:t>
                      </a:r>
                    </a:p>
                  </a:txBody>
                  <a:tcPr>
                    <a:solidFill>
                      <a:srgbClr val="FFFFFF"/>
                    </a:solidFill>
                  </a:tcPr>
                </a:tc>
                <a:tc>
                  <a:txBody>
                    <a:bodyPr/>
                    <a:lstStyle/>
                    <a:p>
                      <a:r>
                        <a:rPr sz="1000" b="0">
                          <a:solidFill>
                            <a:srgbClr val="000000"/>
                          </a:solidFill>
                          <a:latin typeface="Arial"/>
                        </a:rPr>
                        <a:t>34.7%</a:t>
                      </a:r>
                    </a:p>
                  </a:txBody>
                  <a:tcPr>
                    <a:solidFill>
                      <a:srgbClr val="FFFFFF"/>
                    </a:solidFill>
                  </a:tcPr>
                </a:tc>
                <a:tc>
                  <a:txBody>
                    <a:bodyPr/>
                    <a:lstStyle/>
                    <a:p>
                      <a:r>
                        <a:rPr sz="1000" b="0">
                          <a:solidFill>
                            <a:srgbClr val="000000"/>
                          </a:solidFill>
                          <a:latin typeface="Arial"/>
                        </a:rPr>
                        <a:t>Aug 2026</a:t>
                      </a:r>
                    </a:p>
                  </a:txBody>
                  <a:tcPr>
                    <a:solidFill>
                      <a:srgbClr val="FFFFFF"/>
                    </a:solidFill>
                  </a:tcPr>
                </a:tc>
                <a:tc>
                  <a:txBody>
                    <a:bodyPr/>
                    <a:lstStyle/>
                    <a:p>
                      <a:r>
                        <a:rPr sz="1000" b="0">
                          <a:solidFill>
                            <a:srgbClr val="000000"/>
                          </a:solidFill>
                          <a:latin typeface="Arial"/>
                        </a:rPr>
                        <a:t>13.1%</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0.87</a:t>
                      </a:r>
                    </a:p>
                  </a:txBody>
                  <a:tcPr>
                    <a:solidFill>
                      <a:srgbClr val="FFFFFF"/>
                    </a:solidFill>
                  </a:tcPr>
                </a:tc>
              </a:tr>
              <a:tr h="284480">
                <a:tc>
                  <a:txBody>
                    <a:bodyPr/>
                    <a:lstStyle/>
                    <a:p>
                      <a:r>
                        <a:rPr sz="1000" b="0">
                          <a:solidFill>
                            <a:srgbClr val="000000"/>
                          </a:solidFill>
                          <a:latin typeface="Arial"/>
                        </a:rPr>
                        <a:t>CPI / Inflation Rate YoY YTD</a:t>
                      </a:r>
                    </a:p>
                  </a:txBody>
                  <a:tcPr>
                    <a:solidFill>
                      <a:srgbClr val="FFFFFF"/>
                    </a:solidFill>
                  </a:tcPr>
                </a:tc>
                <a:tc>
                  <a:txBody>
                    <a:bodyPr/>
                    <a:lstStyle/>
                    <a:p>
                      <a:r>
                        <a:rPr sz="1000" b="0">
                          <a:solidFill>
                            <a:srgbClr val="000000"/>
                          </a:solidFill>
                          <a:latin typeface="Arial"/>
                        </a:rPr>
                        <a:t>4.5%</a:t>
                      </a:r>
                    </a:p>
                  </a:txBody>
                  <a:tcPr>
                    <a:solidFill>
                      <a:srgbClr val="FFFFFF"/>
                    </a:solidFill>
                  </a:tcPr>
                </a:tc>
                <a:tc>
                  <a:txBody>
                    <a:bodyPr/>
                    <a:lstStyle/>
                    <a:p>
                      <a:r>
                        <a:rPr sz="1000" b="0">
                          <a:solidFill>
                            <a:srgbClr val="000000"/>
                          </a:solidFill>
                          <a:latin typeface="Arial"/>
                        </a:rPr>
                        <a:t>Aug 2026</a:t>
                      </a:r>
                    </a:p>
                  </a:txBody>
                  <a:tcPr>
                    <a:solidFill>
                      <a:srgbClr val="FFFFFF"/>
                    </a:solidFill>
                  </a:tcPr>
                </a:tc>
                <a:tc>
                  <a:txBody>
                    <a:bodyPr/>
                    <a:lstStyle/>
                    <a:p>
                      <a:r>
                        <a:rPr sz="1000" b="0">
                          <a:solidFill>
                            <a:srgbClr val="000000"/>
                          </a:solidFill>
                          <a:latin typeface="Arial"/>
                        </a:rPr>
                        <a:t>4.0%</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0.95</a:t>
                      </a:r>
                    </a:p>
                  </a:txBody>
                  <a:tcPr>
                    <a:solidFill>
                      <a:srgbClr val="FFFFFF"/>
                    </a:solidFill>
                  </a:tcPr>
                </a:tc>
              </a:tr>
              <a:tr h="284480">
                <a:tc>
                  <a:txBody>
                    <a:bodyPr/>
                    <a:lstStyle/>
                    <a:p>
                      <a:r>
                        <a:rPr sz="1000" b="0">
                          <a:solidFill>
                            <a:srgbClr val="000000"/>
                          </a:solidFill>
                          <a:latin typeface="Arial"/>
                        </a:rPr>
                        <a:t>Inflation Rate MoM</a:t>
                      </a:r>
                    </a:p>
                  </a:txBody>
                  <a:tcPr>
                    <a:solidFill>
                      <a:srgbClr val="FFFFFF"/>
                    </a:solidFill>
                  </a:tcPr>
                </a:tc>
                <a:tc>
                  <a:txBody>
                    <a:bodyPr/>
                    <a:lstStyle/>
                    <a:p>
                      <a:r>
                        <a:rPr sz="1000" b="0">
                          <a:solidFill>
                            <a:srgbClr val="000000"/>
                          </a:solidFill>
                          <a:latin typeface="Arial"/>
                        </a:rPr>
                        <a:t>-0.1%</a:t>
                      </a:r>
                    </a:p>
                  </a:txBody>
                  <a:tcPr>
                    <a:solidFill>
                      <a:srgbClr val="FFFFFF"/>
                    </a:solidFill>
                  </a:tcPr>
                </a:tc>
                <a:tc>
                  <a:txBody>
                    <a:bodyPr/>
                    <a:lstStyle/>
                    <a:p>
                      <a:r>
                        <a:rPr sz="1000" b="0">
                          <a:solidFill>
                            <a:srgbClr val="000000"/>
                          </a:solidFill>
                          <a:latin typeface="Arial"/>
                        </a:rPr>
                        <a:t>Jul 2026</a:t>
                      </a:r>
                    </a:p>
                  </a:txBody>
                  <a:tcPr>
                    <a:solidFill>
                      <a:srgbClr val="FFFFFF"/>
                    </a:solidFill>
                  </a:tcPr>
                </a:tc>
                <a:tc>
                  <a:txBody>
                    <a:bodyPr/>
                    <a:lstStyle/>
                    <a:p>
                      <a:r>
                        <a:rPr sz="1000" b="0">
                          <a:solidFill>
                            <a:srgbClr val="000000"/>
                          </a:solidFill>
                          <a:latin typeface="Arial"/>
                        </a:rPr>
                        <a:t>0.2%</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0.94</a:t>
                      </a:r>
                    </a:p>
                  </a:txBody>
                  <a:tcPr>
                    <a:solidFill>
                      <a:srgbClr val="FFFFFF"/>
                    </a:solidFill>
                  </a:tcPr>
                </a:tc>
              </a:tr>
              <a:tr h="284480">
                <a:tc>
                  <a:txBody>
                    <a:bodyPr/>
                    <a:lstStyle/>
                    <a:p>
                      <a:r>
                        <a:rPr sz="1000" b="0">
                          <a:solidFill>
                            <a:srgbClr val="000000"/>
                          </a:solidFill>
                          <a:latin typeface="Arial"/>
                        </a:rPr>
                        <a:t>Core Inflation YoY YTD</a:t>
                      </a:r>
                    </a:p>
                  </a:txBody>
                  <a:tcPr>
                    <a:solidFill>
                      <a:srgbClr val="FFFFFF"/>
                    </a:solidFill>
                  </a:tcPr>
                </a:tc>
                <a:tc>
                  <a:txBody>
                    <a:bodyPr/>
                    <a:lstStyle/>
                    <a:p>
                      <a:r>
                        <a:rPr sz="1000" b="0">
                          <a:solidFill>
                            <a:srgbClr val="000000"/>
                          </a:solidFill>
                          <a:latin typeface="Arial"/>
                        </a:rPr>
                        <a:t>4.2%</a:t>
                      </a:r>
                    </a:p>
                  </a:txBody>
                  <a:tcPr>
                    <a:solidFill>
                      <a:srgbClr val="FFFFFF"/>
                    </a:solidFill>
                  </a:tcPr>
                </a:tc>
                <a:tc>
                  <a:txBody>
                    <a:bodyPr/>
                    <a:lstStyle/>
                    <a:p>
                      <a:r>
                        <a:rPr sz="1000" b="0">
                          <a:solidFill>
                            <a:srgbClr val="000000"/>
                          </a:solidFill>
                          <a:latin typeface="Arial"/>
                        </a:rPr>
                        <a:t>Jul 2026</a:t>
                      </a:r>
                    </a:p>
                  </a:txBody>
                  <a:tcPr>
                    <a:solidFill>
                      <a:srgbClr val="FFFFFF"/>
                    </a:solidFill>
                  </a:tcPr>
                </a:tc>
                <a:tc>
                  <a:txBody>
                    <a:bodyPr/>
                    <a:lstStyle/>
                    <a:p>
                      <a:r>
                        <a:rPr sz="1000" b="0">
                          <a:solidFill>
                            <a:srgbClr val="000000"/>
                          </a:solidFill>
                          <a:latin typeface="Arial"/>
                        </a:rPr>
                        <a:t>3.6%</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0.95</a:t>
                      </a:r>
                    </a:p>
                  </a:txBody>
                  <a:tcPr>
                    <a:solidFill>
                      <a:srgbClr val="FFFFFF"/>
                    </a:solidFill>
                  </a:tcPr>
                </a:tc>
              </a:tr>
              <a:tr h="284480">
                <a:tc>
                  <a:txBody>
                    <a:bodyPr/>
                    <a:lstStyle/>
                    <a:p>
                      <a:r>
                        <a:rPr sz="1000" b="0">
                          <a:solidFill>
                            <a:srgbClr val="000000"/>
                          </a:solidFill>
                          <a:latin typeface="Arial"/>
                        </a:rPr>
                        <a:t>USD/VND</a:t>
                      </a:r>
                    </a:p>
                  </a:txBody>
                  <a:tcPr>
                    <a:solidFill>
                      <a:srgbClr val="FFFFFF"/>
                    </a:solidFill>
                  </a:tcPr>
                </a:tc>
                <a:tc>
                  <a:txBody>
                    <a:bodyPr/>
                    <a:lstStyle/>
                    <a:p>
                      <a:r>
                        <a:rPr sz="1000" b="0">
                          <a:solidFill>
                            <a:srgbClr val="000000"/>
                          </a:solidFill>
                          <a:latin typeface="Arial"/>
                        </a:rPr>
                        <a:t>26,054 VND</a:t>
                      </a:r>
                    </a:p>
                  </a:txBody>
                  <a:tcPr>
                    <a:solidFill>
                      <a:srgbClr val="FFFFFF"/>
                    </a:solidFill>
                  </a:tcPr>
                </a:tc>
                <a:tc>
                  <a:txBody>
                    <a:bodyPr/>
                    <a:lstStyle/>
                    <a:p>
                      <a:r>
                        <a:rPr sz="1000" b="0">
                          <a:solidFill>
                            <a:srgbClr val="000000"/>
                          </a:solidFill>
                          <a:latin typeface="Arial"/>
                        </a:rPr>
                        <a:t>Aug 2026</a:t>
                      </a:r>
                    </a:p>
                  </a:txBody>
                  <a:tcPr>
                    <a:solidFill>
                      <a:srgbClr val="FFFFFF"/>
                    </a:solidFill>
                  </a:tcPr>
                </a:tc>
                <a:tc>
                  <a:txBody>
                    <a:bodyPr/>
                    <a:lstStyle/>
                    <a:p>
                      <a:r>
                        <a:rPr sz="1000" b="0">
                          <a:solidFill>
                            <a:srgbClr val="000000"/>
                          </a:solidFill>
                          <a:latin typeface="Arial"/>
                        </a:rPr>
                        <a:t>26,409 VND</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0.85</a:t>
                      </a:r>
                    </a:p>
                  </a:txBody>
                  <a:tcPr>
                    <a:solidFill>
                      <a:srgbClr val="FFFFFF"/>
                    </a:solidFill>
                  </a:tcPr>
                </a:tc>
              </a:tr>
              <a:tr h="284480">
                <a:tc>
                  <a:txBody>
                    <a:bodyPr/>
                    <a:lstStyle/>
                    <a:p>
                      <a:r>
                        <a:rPr sz="1000" b="0">
                          <a:solidFill>
                            <a:srgbClr val="000000"/>
                          </a:solidFill>
                          <a:latin typeface="Arial"/>
                        </a:rPr>
                        <a:t>10Y Government Bond Yield</a:t>
                      </a:r>
                    </a:p>
                  </a:txBody>
                  <a:tcPr>
                    <a:solidFill>
                      <a:srgbClr val="FFFFFF"/>
                    </a:solidFill>
                  </a:tcPr>
                </a:tc>
                <a:tc>
                  <a:txBody>
                    <a:bodyPr/>
                    <a:lstStyle/>
                    <a:p>
                      <a:r>
                        <a:rPr sz="1000" b="0">
                          <a:solidFill>
                            <a:srgbClr val="000000"/>
                          </a:solidFill>
                          <a:latin typeface="Arial"/>
                        </a:rPr>
                        <a:t>4.6%</a:t>
                      </a:r>
                    </a:p>
                  </a:txBody>
                  <a:tcPr>
                    <a:solidFill>
                      <a:srgbClr val="FFFFFF"/>
                    </a:solidFill>
                  </a:tcPr>
                </a:tc>
                <a:tc>
                  <a:txBody>
                    <a:bodyPr/>
                    <a:lstStyle/>
                    <a:p>
                      <a:r>
                        <a:rPr sz="1000" b="0">
                          <a:solidFill>
                            <a:srgbClr val="000000"/>
                          </a:solidFill>
                          <a:latin typeface="Arial"/>
                        </a:rPr>
                        <a:t>Aug 2026</a:t>
                      </a:r>
                    </a:p>
                  </a:txBody>
                  <a:tcPr>
                    <a:solidFill>
                      <a:srgbClr val="FFFFFF"/>
                    </a:solidFill>
                  </a:tcPr>
                </a:tc>
                <a:tc>
                  <a:txBody>
                    <a:bodyPr/>
                    <a:lstStyle/>
                    <a:p>
                      <a:r>
                        <a:rPr sz="1000" b="0">
                          <a:solidFill>
                            <a:srgbClr val="000000"/>
                          </a:solidFill>
                          <a:latin typeface="Arial"/>
                        </a:rPr>
                        <a:t>4.9%</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0.86</a:t>
                      </a:r>
                    </a:p>
                  </a:txBody>
                  <a:tcPr>
                    <a:solidFill>
                      <a:srgbClr val="FFFFFF"/>
                    </a:solidFill>
                  </a:tcPr>
                </a:tc>
              </a:tr>
              <a:tr h="284480">
                <a:tc>
                  <a:txBody>
                    <a:bodyPr/>
                    <a:lstStyle/>
                    <a:p>
                      <a:r>
                        <a:rPr sz="1000" b="0">
                          <a:solidFill>
                            <a:srgbClr val="000000"/>
                          </a:solidFill>
                          <a:latin typeface="Arial"/>
                        </a:rPr>
                        <a:t>Interbank Rate</a:t>
                      </a:r>
                    </a:p>
                  </a:txBody>
                  <a:tcPr>
                    <a:solidFill>
                      <a:srgbClr val="FFFFFF"/>
                    </a:solidFill>
                  </a:tcPr>
                </a:tc>
                <a:tc>
                  <a:txBody>
                    <a:bodyPr/>
                    <a:lstStyle/>
                    <a:p>
                      <a:r>
                        <a:rPr sz="1000" b="0">
                          <a:solidFill>
                            <a:srgbClr val="000000"/>
                          </a:solidFill>
                          <a:latin typeface="Arial"/>
                        </a:rPr>
                        <a:t>7.1%</a:t>
                      </a:r>
                    </a:p>
                  </a:txBody>
                  <a:tcPr>
                    <a:solidFill>
                      <a:srgbClr val="FFFFFF"/>
                    </a:solidFill>
                  </a:tcPr>
                </a:tc>
                <a:tc>
                  <a:txBody>
                    <a:bodyPr/>
                    <a:lstStyle/>
                    <a:p>
                      <a:r>
                        <a:rPr sz="1000" b="0">
                          <a:solidFill>
                            <a:srgbClr val="000000"/>
                          </a:solidFill>
                          <a:latin typeface="Arial"/>
                        </a:rPr>
                        <a:t>Aug 2026</a:t>
                      </a:r>
                    </a:p>
                  </a:txBody>
                  <a:tcPr>
                    <a:solidFill>
                      <a:srgbClr val="FFFFFF"/>
                    </a:solidFill>
                  </a:tcPr>
                </a:tc>
                <a:tc>
                  <a:txBody>
                    <a:bodyPr/>
                    <a:lstStyle/>
                    <a:p>
                      <a:r>
                        <a:rPr sz="1000" b="0">
                          <a:solidFill>
                            <a:srgbClr val="000000"/>
                          </a:solidFill>
                          <a:latin typeface="Arial"/>
                        </a:rPr>
                        <a:t>6.8%</a:t>
                      </a:r>
                    </a:p>
                  </a:txBody>
                  <a:tcPr>
                    <a:solidFill>
                      <a:srgbClr val="FFFFFF"/>
                    </a:solidFill>
                  </a:tcPr>
                </a:tc>
                <a:tc>
                  <a:txBody>
                    <a:bodyPr/>
                    <a:lstStyle/>
                    <a:p>
                      <a:r>
                        <a:rPr sz="1000" b="0">
                          <a:solidFill>
                            <a:srgbClr val="000000"/>
                          </a:solidFill>
                          <a:latin typeface="Arial"/>
                        </a:rPr>
                        <a:t>moderate</a:t>
                      </a:r>
                    </a:p>
                  </a:txBody>
                  <a:tcPr>
                    <a:solidFill>
                      <a:srgbClr val="FFFFFF"/>
                    </a:solidFill>
                  </a:tcPr>
                </a:tc>
                <a:tc>
                  <a:txBody>
                    <a:bodyPr/>
                    <a:lstStyle/>
                    <a:p>
                      <a:r>
                        <a:rPr sz="1000" b="0">
                          <a:solidFill>
                            <a:srgbClr val="000000"/>
                          </a:solidFill>
                          <a:latin typeface="Arial"/>
                        </a:rPr>
                        <a:t>1.31</a:t>
                      </a:r>
                    </a:p>
                  </a:txBody>
                  <a:tcPr>
                    <a:solidFill>
                      <a:srgbClr val="FFFFFF"/>
                    </a:solidFill>
                  </a:tcPr>
                </a:tc>
              </a:tr>
              <a:tr h="284480">
                <a:tc>
                  <a:txBody>
                    <a:bodyPr/>
                    <a:lstStyle/>
                    <a:p>
                      <a:r>
                        <a:rPr sz="1000" b="0">
                          <a:solidFill>
                            <a:srgbClr val="000000"/>
                          </a:solidFill>
                          <a:latin typeface="Arial"/>
                        </a:rPr>
                        <a:t>Foreign Exchange Reserves</a:t>
                      </a:r>
                    </a:p>
                  </a:txBody>
                  <a:tcPr>
                    <a:solidFill>
                      <a:srgbClr val="FFFFFF"/>
                    </a:solidFill>
                  </a:tcPr>
                </a:tc>
                <a:tc>
                  <a:txBody>
                    <a:bodyPr/>
                    <a:lstStyle/>
                    <a:p>
                      <a:r>
                        <a:rPr sz="1000" b="0">
                          <a:solidFill>
                            <a:srgbClr val="000000"/>
                          </a:solidFill>
                          <a:latin typeface="Arial"/>
                        </a:rPr>
                        <a:t>86.32B USD</a:t>
                      </a:r>
                    </a:p>
                  </a:txBody>
                  <a:tcPr>
                    <a:solidFill>
                      <a:srgbClr val="FFFFFF"/>
                    </a:solidFill>
                  </a:tcPr>
                </a:tc>
                <a:tc>
                  <a:txBody>
                    <a:bodyPr/>
                    <a:lstStyle/>
                    <a:p>
                      <a:r>
                        <a:rPr sz="1000" b="0">
                          <a:solidFill>
                            <a:srgbClr val="000000"/>
                          </a:solidFill>
                          <a:latin typeface="Arial"/>
                        </a:rPr>
                        <a:t>Jun 2026</a:t>
                      </a:r>
                    </a:p>
                  </a:txBody>
                  <a:tcPr>
                    <a:solidFill>
                      <a:srgbClr val="FFFFFF"/>
                    </a:solidFill>
                  </a:tcPr>
                </a:tc>
                <a:tc>
                  <a:txBody>
                    <a:bodyPr/>
                    <a:lstStyle/>
                    <a:p>
                      <a:r>
                        <a:rPr sz="1000" b="0">
                          <a:solidFill>
                            <a:srgbClr val="000000"/>
                          </a:solidFill>
                          <a:latin typeface="Arial"/>
                        </a:rPr>
                        <a:t>90.78B USD</a:t>
                      </a:r>
                    </a:p>
                  </a:txBody>
                  <a:tcPr>
                    <a:solidFill>
                      <a:srgbClr val="FFFFFF"/>
                    </a:solidFill>
                  </a:tcPr>
                </a:tc>
                <a:tc>
                  <a:txBody>
                    <a:bodyPr/>
                    <a:lstStyle/>
                    <a:p>
                      <a:r>
                        <a:rPr sz="1000" b="0">
                          <a:solidFill>
                            <a:srgbClr val="000000"/>
                          </a:solidFill>
                          <a:latin typeface="Arial"/>
                        </a:rPr>
                        <a:t>moderate</a:t>
                      </a:r>
                    </a:p>
                  </a:txBody>
                  <a:tcPr>
                    <a:solidFill>
                      <a:srgbClr val="FFFFFF"/>
                    </a:solidFill>
                  </a:tcPr>
                </a:tc>
                <a:tc>
                  <a:txBody>
                    <a:bodyPr/>
                    <a:lstStyle/>
                    <a:p>
                      <a:r>
                        <a:rPr sz="1000" b="0">
                          <a:solidFill>
                            <a:srgbClr val="000000"/>
                          </a:solidFill>
                          <a:latin typeface="Arial"/>
                        </a:rPr>
                        <a:t>1.01</a:t>
                      </a:r>
                    </a:p>
                  </a:txBody>
                  <a:tcPr>
                    <a:solidFill>
                      <a:srgbClr val="FFFFFF"/>
                    </a:solidFill>
                  </a:tcPr>
                </a:tc>
              </a:tr>
              <a:tr h="284480">
                <a:tc>
                  <a:txBody>
                    <a:bodyPr/>
                    <a:lstStyle/>
                    <a:p>
                      <a:r>
                        <a:rPr sz="1000" b="0">
                          <a:solidFill>
                            <a:srgbClr val="000000"/>
                          </a:solidFill>
                          <a:latin typeface="Arial"/>
                        </a:rPr>
                        <a:t>FDI YoY YTD</a:t>
                      </a:r>
                    </a:p>
                  </a:txBody>
                  <a:tcPr>
                    <a:solidFill>
                      <a:srgbClr val="FFFFFF"/>
                    </a:solidFill>
                  </a:tcPr>
                </a:tc>
                <a:tc>
                  <a:txBody>
                    <a:bodyPr/>
                    <a:lstStyle/>
                    <a:p>
                      <a:r>
                        <a:rPr sz="1000" b="0">
                          <a:solidFill>
                            <a:srgbClr val="000000"/>
                          </a:solidFill>
                          <a:latin typeface="Arial"/>
                        </a:rPr>
                        <a:t>12.3%</a:t>
                      </a:r>
                    </a:p>
                  </a:txBody>
                  <a:tcPr>
                    <a:solidFill>
                      <a:srgbClr val="FFFFFF"/>
                    </a:solidFill>
                  </a:tcPr>
                </a:tc>
                <a:tc>
                  <a:txBody>
                    <a:bodyPr/>
                    <a:lstStyle/>
                    <a:p>
                      <a:r>
                        <a:rPr sz="1000" b="0">
                          <a:solidFill>
                            <a:srgbClr val="000000"/>
                          </a:solidFill>
                          <a:latin typeface="Arial"/>
                        </a:rPr>
                        <a:t>Aug 2026</a:t>
                      </a:r>
                    </a:p>
                  </a:txBody>
                  <a:tcPr>
                    <a:solidFill>
                      <a:srgbClr val="FFFFFF"/>
                    </a:solidFill>
                  </a:tcPr>
                </a:tc>
                <a:tc>
                  <a:txBody>
                    <a:bodyPr/>
                    <a:lstStyle/>
                    <a:p>
                      <a:r>
                        <a:rPr sz="1000" b="0">
                          <a:solidFill>
                            <a:srgbClr val="000000"/>
                          </a:solidFill>
                          <a:latin typeface="Arial"/>
                        </a:rPr>
                        <a:t>11.6%</a:t>
                      </a:r>
                    </a:p>
                  </a:txBody>
                  <a:tcPr>
                    <a:solidFill>
                      <a:srgbClr val="FFFFFF"/>
                    </a:solidFill>
                  </a:tcPr>
                </a:tc>
                <a:tc>
                  <a:txBody>
                    <a:bodyPr/>
                    <a:lstStyle/>
                    <a:p>
                      <a:r>
                        <a:rPr sz="1000" b="0">
                          <a:solidFill>
                            <a:srgbClr val="000000"/>
                          </a:solidFill>
                          <a:latin typeface="Arial"/>
                        </a:rPr>
                        <a:t>good</a:t>
                      </a:r>
                    </a:p>
                  </a:txBody>
                  <a:tcPr>
                    <a:solidFill>
                      <a:srgbClr val="FFFFFF"/>
                    </a:solidFill>
                  </a:tcPr>
                </a:tc>
                <a:tc>
                  <a:txBody>
                    <a:bodyPr/>
                    <a:lstStyle/>
                    <a:p>
                      <a:r>
                        <a:rPr sz="1000" b="0">
                          <a:solidFill>
                            <a:srgbClr val="000000"/>
                          </a:solidFill>
                          <a:latin typeface="Arial"/>
                        </a:rPr>
                        <a:t>0.93</a:t>
                      </a:r>
                    </a:p>
                  </a:txBody>
                  <a:tcPr>
                    <a:solidFill>
                      <a:srgbClr val="FFFFFF"/>
                    </a:solidFill>
                  </a:tcPr>
                </a:tc>
              </a:tr>
              <a:tr h="284480">
                <a:tc>
                  <a:txBody>
                    <a:bodyPr/>
                    <a:lstStyle/>
                    <a:p>
                      <a:r>
                        <a:rPr sz="1000" b="0">
                          <a:solidFill>
                            <a:srgbClr val="000000"/>
                          </a:solidFill>
                          <a:latin typeface="Arial"/>
                        </a:rPr>
                        <a:t>VN-Index</a:t>
                      </a:r>
                    </a:p>
                  </a:txBody>
                  <a:tcPr>
                    <a:solidFill>
                      <a:srgbClr val="FFFFFF"/>
                    </a:solidFill>
                  </a:tcPr>
                </a:tc>
                <a:tc>
                  <a:txBody>
                    <a:bodyPr/>
                    <a:lstStyle/>
                    <a:p>
                      <a:r>
                        <a:rPr sz="1000" b="0">
                          <a:solidFill>
                            <a:srgbClr val="000000"/>
                          </a:solidFill>
                          <a:latin typeface="Arial"/>
                        </a:rPr>
                        <a:t>1,827.7 pts</a:t>
                      </a:r>
                    </a:p>
                  </a:txBody>
                  <a:tcPr>
                    <a:solidFill>
                      <a:srgbClr val="FFFFFF"/>
                    </a:solidFill>
                  </a:tcPr>
                </a:tc>
                <a:tc>
                  <a:txBody>
                    <a:bodyPr/>
                    <a:lstStyle/>
                    <a:p>
                      <a:r>
                        <a:rPr sz="1000" b="0">
                          <a:solidFill>
                            <a:srgbClr val="000000"/>
                          </a:solidFill>
                          <a:latin typeface="Arial"/>
                        </a:rPr>
                        <a:t>Sep 2026</a:t>
                      </a:r>
                    </a:p>
                  </a:txBody>
                  <a:tcPr>
                    <a:solidFill>
                      <a:srgbClr val="FFFFFF"/>
                    </a:solidFill>
                  </a:tcPr>
                </a:tc>
                <a:tc>
                  <a:txBody>
                    <a:bodyPr/>
                    <a:lstStyle/>
                    <a:p>
                      <a:r>
                        <a:rPr sz="1000" b="0">
                          <a:solidFill>
                            <a:srgbClr val="000000"/>
                          </a:solidFill>
                          <a:latin typeface="Arial"/>
                        </a:rPr>
                        <a:t>1,805.8 pts</a:t>
                      </a:r>
                    </a:p>
                  </a:txBody>
                  <a:tcPr>
                    <a:solidFill>
                      <a:srgbClr val="FFFFFF"/>
                    </a:solidFill>
                  </a:tcPr>
                </a:tc>
                <a:tc>
                  <a:txBody>
                    <a:bodyPr/>
                    <a:lstStyle/>
                    <a:p>
                      <a:r>
                        <a:rPr sz="1000" b="0">
                          <a:solidFill>
                            <a:srgbClr val="000000"/>
                          </a:solidFill>
                          <a:latin typeface="Arial"/>
                        </a:rPr>
                        <a:t>moderate</a:t>
                      </a:r>
                    </a:p>
                  </a:txBody>
                  <a:tcPr>
                    <a:solidFill>
                      <a:srgbClr val="FFFFFF"/>
                    </a:solidFill>
                  </a:tcPr>
                </a:tc>
                <a:tc>
                  <a:txBody>
                    <a:bodyPr/>
                    <a:lstStyle/>
                    <a:p>
                      <a:r>
                        <a:rPr sz="1000" b="0">
                          <a:solidFill>
                            <a:srgbClr val="000000"/>
                          </a:solidFill>
                          <a:latin typeface="Arial"/>
                        </a:rPr>
                        <a:t>1.04</a:t>
                      </a:r>
                    </a:p>
                  </a:txBody>
                  <a:tcPr>
                    <a:solidFill>
                      <a:srgbClr val="FFFFFF"/>
                    </a:solidFill>
                  </a:tcPr>
                </a:tc>
              </a:tr>
            </a:tbl>
          </a:graphicData>
        </a:graphic>
      </p:graphicFrame>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2103120"/>
            <a:ext cx="11185855" cy="822960"/>
          </a:xfrm>
          <a:prstGeom prst="rect">
            <a:avLst/>
          </a:prstGeom>
          <a:noFill/>
        </p:spPr>
        <p:txBody>
          <a:bodyPr wrap="square">
            <a:spAutoFit/>
          </a:bodyPr>
          <a:lstStyle/>
          <a:p>
            <a:r>
              <a:rPr sz="4000" b="1">
                <a:solidFill>
                  <a:srgbClr val="000000"/>
                </a:solidFill>
                <a:latin typeface="Georgia"/>
              </a:rPr>
              <a:t>Output &amp; Demand</a:t>
            </a:r>
          </a:p>
        </p:txBody>
      </p:sp>
      <p:sp>
        <p:nvSpPr>
          <p:cNvPr id="5" name="Rectangle 4"/>
          <p:cNvSpPr/>
          <p:nvPr/>
        </p:nvSpPr>
        <p:spPr>
          <a:xfrm>
            <a:off x="502920" y="306324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3246120"/>
            <a:ext cx="11185855" cy="548640"/>
          </a:xfrm>
          <a:prstGeom prst="rect">
            <a:avLst/>
          </a:prstGeom>
          <a:noFill/>
        </p:spPr>
        <p:txBody>
          <a:bodyPr wrap="square">
            <a:spAutoFit/>
          </a:bodyPr>
          <a:lstStyle/>
          <a:p>
            <a:r>
              <a:rPr sz="1400" b="0">
                <a:solidFill>
                  <a:srgbClr val="595959"/>
                </a:solidFill>
                <a:latin typeface="Arial"/>
              </a:rPr>
              <a:t>What the economy produces and what households buy.</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Industrial Production YoY YTD (VNIPYY)</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11.1% (Aug 2026)</a:t>
            </a:r>
          </a:p>
          <a:p>
            <a:r>
              <a:rPr sz="1200" b="0">
                <a:solidFill>
                  <a:srgbClr val="000000"/>
                </a:solidFill>
                <a:latin typeface="Arial"/>
              </a:rPr>
              <a:t>Change: +0.48pp vs prior month</a:t>
            </a:r>
          </a:p>
          <a:p>
            <a:r>
              <a:rPr sz="1200" b="0">
                <a:solidFill>
                  <a:srgbClr val="000000"/>
                </a:solidFill>
                <a:latin typeface="Arial"/>
              </a:rPr>
              <a:t>12m forecast: 9.4% by Aug 2027 (80% band 5.5% to 13.3%)</a:t>
            </a:r>
          </a:p>
          <a:p>
            <a:r>
              <a:rPr sz="1200" b="0">
                <a:solidFill>
                  <a:srgbClr val="000000"/>
                </a:solidFill>
                <a:latin typeface="Arial"/>
              </a:rPr>
              <a:t>Accuracy: moderate · MASE 1.06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Favors export-linked equities in electronics and high-tech manufacturing to capture remaining momentum.</a:t>
            </a:r>
          </a:p>
          <a:p>
            <a:r>
              <a:rPr sz="1100" b="0">
                <a:solidFill>
                  <a:srgbClr val="000000"/>
                </a:solidFill>
                <a:latin typeface="Georgia"/>
              </a:rPr>
              <a:t>• Suggests hedging VND depreciation risk via forward contracts as trade deficits stay elevated.</a:t>
            </a:r>
          </a:p>
          <a:p>
            <a:r>
              <a:rPr sz="1100" b="0">
                <a:solidFill>
                  <a:srgbClr val="000000"/>
                </a:solidFill>
                <a:latin typeface="Georgia"/>
              </a:rPr>
              <a:t>• Policymakers should accelerate disbursement of planned infrastructure spending to sustain industrial inputs next year.</a:t>
            </a:r>
          </a:p>
          <a:p>
            <a:r>
              <a:rPr sz="1100" b="0">
                <a:solidFill>
                  <a:srgbClr val="000000"/>
                </a:solidFill>
                <a:latin typeface="Georgia"/>
              </a:rPr>
              <a:t>• Investors should monitor SBV liquidity operations and favor short-duration bonds ahead of tighter monetary conditions.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npredict.png"/>
          <p:cNvPicPr>
            <a:picLocks noChangeAspect="1"/>
          </p:cNvPicPr>
          <p:nvPr/>
        </p:nvPicPr>
        <p:blipFill>
          <a:blip r:embed="rId2"/>
          <a:stretch>
            <a:fillRect/>
          </a:stretch>
        </p:blipFill>
        <p:spPr>
          <a:xfrm>
            <a:off x="11577171" y="6510528"/>
            <a:ext cx="294484" cy="237744"/>
          </a:xfrm>
          <a:prstGeom prst="rect">
            <a:avLst/>
          </a:prstGeom>
        </p:spPr>
      </p:pic>
      <p:sp>
        <p:nvSpPr>
          <p:cNvPr id="3" name="TextBox 2"/>
          <p:cNvSpPr txBox="1"/>
          <p:nvPr/>
        </p:nvSpPr>
        <p:spPr>
          <a:xfrm>
            <a:off x="9858099" y="6528816"/>
            <a:ext cx="1645920" cy="219456"/>
          </a:xfrm>
          <a:prstGeom prst="rect">
            <a:avLst/>
          </a:prstGeom>
          <a:noFill/>
        </p:spPr>
        <p:txBody>
          <a:bodyPr wrap="none">
            <a:spAutoFit/>
          </a:bodyPr>
          <a:lstStyle/>
          <a:p>
            <a:pPr algn="r"/>
            <a:r>
              <a:rPr sz="800">
                <a:solidFill>
                  <a:srgbClr val="8E0100"/>
                </a:solidFill>
                <a:latin typeface="Arial"/>
              </a:rPr>
              <a:t>vnpredict.tech</a:t>
            </a:r>
          </a:p>
        </p:txBody>
      </p:sp>
      <p:sp>
        <p:nvSpPr>
          <p:cNvPr id="4" name="TextBox 3"/>
          <p:cNvSpPr txBox="1"/>
          <p:nvPr/>
        </p:nvSpPr>
        <p:spPr>
          <a:xfrm>
            <a:off x="502920" y="320040"/>
            <a:ext cx="11185855" cy="548640"/>
          </a:xfrm>
          <a:prstGeom prst="rect">
            <a:avLst/>
          </a:prstGeom>
          <a:noFill/>
        </p:spPr>
        <p:txBody>
          <a:bodyPr wrap="square">
            <a:spAutoFit/>
          </a:bodyPr>
          <a:lstStyle/>
          <a:p>
            <a:r>
              <a:rPr sz="2400" b="1">
                <a:solidFill>
                  <a:srgbClr val="000000"/>
                </a:solidFill>
                <a:latin typeface="Georgia"/>
              </a:rPr>
              <a:t>Electricity Production YoY YTD (VNELP)</a:t>
            </a:r>
          </a:p>
        </p:txBody>
      </p:sp>
      <p:sp>
        <p:nvSpPr>
          <p:cNvPr id="5" name="Rectangle 4"/>
          <p:cNvSpPr/>
          <p:nvPr/>
        </p:nvSpPr>
        <p:spPr>
          <a:xfrm>
            <a:off x="502920" y="960120"/>
            <a:ext cx="11185855" cy="27432"/>
          </a:xfrm>
          <a:prstGeom prst="rect">
            <a:avLst/>
          </a:prstGeom>
          <a:solidFill>
            <a:srgbClr val="8E0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Chart 5"/>
          <p:cNvGraphicFramePr>
            <a:graphicFrameLocks noGrp="1"/>
          </p:cNvGraphicFramePr>
          <p:nvPr/>
        </p:nvGraphicFramePr>
        <p:xfrm>
          <a:off x="502920" y="1234440"/>
          <a:ext cx="6949440" cy="4206240"/>
        </p:xfrm>
        <a:graphic>
          <a:graphicData uri="http://schemas.openxmlformats.org/drawingml/2006/chart">
            <c:chart xmlns:c="http://schemas.openxmlformats.org/drawingml/2006/chart" r:id="rId3"/>
          </a:graphicData>
        </a:graphic>
      </p:graphicFrame>
      <p:sp>
        <p:nvSpPr>
          <p:cNvPr id="7" name="TextBox 6"/>
          <p:cNvSpPr txBox="1"/>
          <p:nvPr/>
        </p:nvSpPr>
        <p:spPr>
          <a:xfrm>
            <a:off x="7635240" y="1234440"/>
            <a:ext cx="4023360" cy="2377440"/>
          </a:xfrm>
          <a:prstGeom prst="rect">
            <a:avLst/>
          </a:prstGeom>
          <a:noFill/>
        </p:spPr>
        <p:txBody>
          <a:bodyPr wrap="square">
            <a:spAutoFit/>
          </a:bodyPr>
          <a:lstStyle/>
          <a:p>
            <a:r>
              <a:rPr sz="1200" b="0">
                <a:solidFill>
                  <a:srgbClr val="000000"/>
                </a:solidFill>
                <a:latin typeface="Arial"/>
              </a:rPr>
              <a:t>Latest: 2.7% (Jul 2026)</a:t>
            </a:r>
          </a:p>
          <a:p>
            <a:r>
              <a:rPr sz="1200" b="0">
                <a:solidFill>
                  <a:srgbClr val="000000"/>
                </a:solidFill>
                <a:latin typeface="Arial"/>
              </a:rPr>
              <a:t>Change: +0.13pp vs prior month</a:t>
            </a:r>
          </a:p>
          <a:p>
            <a:r>
              <a:rPr sz="1200" b="0">
                <a:solidFill>
                  <a:srgbClr val="000000"/>
                </a:solidFill>
                <a:latin typeface="Arial"/>
              </a:rPr>
              <a:t>12m forecast: 5.9% by Jul 2027 (80% band -9.1% to 55.6%)</a:t>
            </a:r>
          </a:p>
          <a:p>
            <a:r>
              <a:rPr sz="1200" b="0">
                <a:solidFill>
                  <a:srgbClr val="000000"/>
                </a:solidFill>
                <a:latin typeface="Arial"/>
              </a:rPr>
              <a:t>Accuracy: good · MASE 0.41 · 12 windows</a:t>
            </a:r>
          </a:p>
          <a:p>
            <a:r>
              <a:rPr sz="1200" b="0">
                <a:solidFill>
                  <a:srgbClr val="000000"/>
                </a:solidFill>
                <a:latin typeface="Arial"/>
              </a:rPr>
              <a:t>Model: Chronos-2 (foundation model)</a:t>
            </a:r>
          </a:p>
        </p:txBody>
      </p:sp>
      <p:sp>
        <p:nvSpPr>
          <p:cNvPr id="8" name="TextBox 7"/>
          <p:cNvSpPr txBox="1"/>
          <p:nvPr/>
        </p:nvSpPr>
        <p:spPr>
          <a:xfrm>
            <a:off x="7635240" y="3749039"/>
            <a:ext cx="4023360" cy="320040"/>
          </a:xfrm>
          <a:prstGeom prst="rect">
            <a:avLst/>
          </a:prstGeom>
          <a:noFill/>
        </p:spPr>
        <p:txBody>
          <a:bodyPr wrap="square">
            <a:spAutoFit/>
          </a:bodyPr>
          <a:lstStyle/>
          <a:p>
            <a:r>
              <a:rPr sz="1200" b="1">
                <a:solidFill>
                  <a:srgbClr val="000000"/>
                </a:solidFill>
                <a:latin typeface="Arial"/>
              </a:rPr>
              <a:t>Actions to consider</a:t>
            </a:r>
          </a:p>
        </p:txBody>
      </p:sp>
      <p:sp>
        <p:nvSpPr>
          <p:cNvPr id="9" name="TextBox 8"/>
          <p:cNvSpPr txBox="1"/>
          <p:nvPr/>
        </p:nvSpPr>
        <p:spPr>
          <a:xfrm>
            <a:off x="7635240" y="4114800"/>
            <a:ext cx="4023360" cy="2194560"/>
          </a:xfrm>
          <a:prstGeom prst="rect">
            <a:avLst/>
          </a:prstGeom>
          <a:noFill/>
        </p:spPr>
        <p:txBody>
          <a:bodyPr wrap="square">
            <a:spAutoFit/>
          </a:bodyPr>
          <a:lstStyle/>
          <a:p>
            <a:r>
              <a:rPr sz="1100" b="0">
                <a:solidFill>
                  <a:srgbClr val="000000"/>
                </a:solidFill>
                <a:latin typeface="Georgia"/>
              </a:rPr>
              <a:t>• Focus investment on export-linked manufacturing and utilities shares that stand to benefit from rising industrial electricity demand.</a:t>
            </a:r>
          </a:p>
          <a:p>
            <a:r>
              <a:rPr sz="1100" b="0">
                <a:solidFill>
                  <a:srgbClr val="000000"/>
                </a:solidFill>
                <a:latin typeface="Georgia"/>
              </a:rPr>
              <a:t>• Accelerate permitting and grid upgrades for renewable and gas-fired capacity to sustain projected supply growth.</a:t>
            </a:r>
          </a:p>
          <a:p>
            <a:r>
              <a:rPr sz="1100" b="0">
                <a:solidFill>
                  <a:srgbClr val="000000"/>
                </a:solidFill>
                <a:latin typeface="Georgia"/>
              </a:rPr>
              <a:t>• Implement cost-reflective tariff adjustments to ensure financial viability of power producers amid rising demand.</a:t>
            </a:r>
          </a:p>
          <a:p>
            <a:r>
              <a:rPr sz="1100" b="0">
                <a:solidFill>
                  <a:srgbClr val="000000"/>
                </a:solidFill>
                <a:latin typeface="Georgia"/>
              </a:rPr>
              <a:t>• Monitor VND exchange rates and consider hedging strategies as electricity export competitiveness and import-based fuel costs evolve.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